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7" r:id="rId2"/>
    <p:sldId id="263" r:id="rId3"/>
    <p:sldId id="268" r:id="rId4"/>
    <p:sldId id="282" r:id="rId5"/>
    <p:sldId id="319" r:id="rId6"/>
    <p:sldId id="320" r:id="rId7"/>
    <p:sldId id="270" r:id="rId8"/>
    <p:sldId id="269" r:id="rId9"/>
    <p:sldId id="284" r:id="rId10"/>
    <p:sldId id="318" r:id="rId11"/>
    <p:sldId id="327" r:id="rId12"/>
    <p:sldId id="324" r:id="rId13"/>
    <p:sldId id="323" r:id="rId14"/>
    <p:sldId id="325" r:id="rId15"/>
    <p:sldId id="326" r:id="rId16"/>
    <p:sldId id="328" r:id="rId17"/>
    <p:sldId id="330" r:id="rId18"/>
    <p:sldId id="334" r:id="rId19"/>
    <p:sldId id="331" r:id="rId20"/>
    <p:sldId id="332" r:id="rId21"/>
    <p:sldId id="333" r:id="rId22"/>
    <p:sldId id="335" r:id="rId23"/>
    <p:sldId id="271" r:id="rId24"/>
    <p:sldId id="287" r:id="rId25"/>
    <p:sldId id="288" r:id="rId26"/>
    <p:sldId id="336" r:id="rId27"/>
    <p:sldId id="337" r:id="rId28"/>
    <p:sldId id="338" r:id="rId29"/>
    <p:sldId id="289" r:id="rId30"/>
    <p:sldId id="272" r:id="rId31"/>
    <p:sldId id="340" r:id="rId32"/>
    <p:sldId id="290" r:id="rId33"/>
    <p:sldId id="339" r:id="rId34"/>
    <p:sldId id="361" r:id="rId35"/>
    <p:sldId id="362" r:id="rId36"/>
    <p:sldId id="273" r:id="rId37"/>
    <p:sldId id="294" r:id="rId38"/>
    <p:sldId id="341" r:id="rId39"/>
    <p:sldId id="295" r:id="rId40"/>
    <p:sldId id="342" r:id="rId41"/>
    <p:sldId id="345" r:id="rId42"/>
    <p:sldId id="346" r:id="rId43"/>
    <p:sldId id="343" r:id="rId44"/>
    <p:sldId id="347" r:id="rId45"/>
    <p:sldId id="348" r:id="rId46"/>
    <p:sldId id="349" r:id="rId47"/>
    <p:sldId id="350" r:id="rId48"/>
    <p:sldId id="351" r:id="rId49"/>
    <p:sldId id="274" r:id="rId50"/>
    <p:sldId id="352" r:id="rId51"/>
    <p:sldId id="297" r:id="rId52"/>
    <p:sldId id="358" r:id="rId53"/>
    <p:sldId id="354" r:id="rId54"/>
    <p:sldId id="355" r:id="rId55"/>
    <p:sldId id="356" r:id="rId56"/>
    <p:sldId id="360" r:id="rId57"/>
    <p:sldId id="359" r:id="rId58"/>
    <p:sldId id="363" r:id="rId59"/>
    <p:sldId id="364" r:id="rId60"/>
    <p:sldId id="367" r:id="rId61"/>
    <p:sldId id="368" r:id="rId62"/>
    <p:sldId id="369" r:id="rId63"/>
    <p:sldId id="370" r:id="rId64"/>
    <p:sldId id="371" r:id="rId65"/>
    <p:sldId id="372" r:id="rId66"/>
    <p:sldId id="373" r:id="rId67"/>
    <p:sldId id="374" r:id="rId68"/>
    <p:sldId id="375" r:id="rId69"/>
    <p:sldId id="376" r:id="rId70"/>
    <p:sldId id="377" r:id="rId71"/>
    <p:sldId id="378" r:id="rId72"/>
    <p:sldId id="379" r:id="rId73"/>
    <p:sldId id="380" r:id="rId74"/>
    <p:sldId id="381" r:id="rId75"/>
    <p:sldId id="382" r:id="rId76"/>
    <p:sldId id="383" r:id="rId77"/>
    <p:sldId id="385" r:id="rId78"/>
    <p:sldId id="386" r:id="rId79"/>
    <p:sldId id="387" r:id="rId80"/>
    <p:sldId id="388" r:id="rId81"/>
    <p:sldId id="390" r:id="rId82"/>
    <p:sldId id="389" r:id="rId83"/>
    <p:sldId id="391" r:id="rId84"/>
    <p:sldId id="392" r:id="rId85"/>
    <p:sldId id="393" r:id="rId86"/>
    <p:sldId id="394" r:id="rId8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40BBDA6-927E-43E5-9BDA-267913BAFCAA}">
          <p14:sldIdLst>
            <p14:sldId id="257"/>
            <p14:sldId id="263"/>
          </p14:sldIdLst>
        </p14:section>
        <p14:section name="緒論" id="{A20892EE-1C1A-4D89-B525-ADAA8A5F6A0F}">
          <p14:sldIdLst>
            <p14:sldId id="268"/>
            <p14:sldId id="282"/>
            <p14:sldId id="319"/>
            <p14:sldId id="320"/>
          </p14:sldIdLst>
        </p14:section>
        <p14:section name="背景知識與文獻回饋" id="{B7B88D64-2096-4282-92DD-98CD523F3723}">
          <p14:sldIdLst>
            <p14:sldId id="270"/>
            <p14:sldId id="269"/>
          </p14:sldIdLst>
        </p14:section>
        <p14:section name="背景知識與文獻回顧：人如何感知彩色影像" id="{F4BBB01E-56FE-4D19-B268-93CA0544C932}">
          <p14:sldIdLst>
            <p14:sldId id="284"/>
            <p14:sldId id="318"/>
            <p14:sldId id="327"/>
            <p14:sldId id="324"/>
            <p14:sldId id="323"/>
            <p14:sldId id="325"/>
            <p14:sldId id="326"/>
            <p14:sldId id="328"/>
          </p14:sldIdLst>
        </p14:section>
        <p14:section name="背景知識與文獻回顧：CNN-based Interpretable Model" id="{AA0E92A5-7A62-4EC5-B063-664533CEE554}">
          <p14:sldIdLst>
            <p14:sldId id="330"/>
            <p14:sldId id="334"/>
            <p14:sldId id="331"/>
            <p14:sldId id="332"/>
            <p14:sldId id="333"/>
            <p14:sldId id="335"/>
          </p14:sldIdLst>
        </p14:section>
        <p14:section name="背景知識與文獻回顧：文獻回顧" id="{F4AAA471-9F59-4655-909B-700620ECBE44}">
          <p14:sldIdLst>
            <p14:sldId id="271"/>
            <p14:sldId id="287"/>
            <p14:sldId id="288"/>
            <p14:sldId id="336"/>
            <p14:sldId id="337"/>
            <p14:sldId id="338"/>
            <p14:sldId id="289"/>
          </p14:sldIdLst>
        </p14:section>
        <p14:section name="研究方法" id="{14C3A578-FCA2-474B-8D97-2856E8C69467}">
          <p14:sldIdLst>
            <p14:sldId id="272"/>
          </p14:sldIdLst>
        </p14:section>
        <p14:section name="研究方法：模型架構" id="{1460F2DF-3023-4705-9F0E-E0C1FA5A48F2}">
          <p14:sldIdLst>
            <p14:sldId id="340"/>
            <p14:sldId id="290"/>
            <p14:sldId id="339"/>
          </p14:sldIdLst>
        </p14:section>
        <p14:section name="研究方法：FM、RM、CI 的意義" id="{5449EBFD-6445-487D-B406-589738884CB2}">
          <p14:sldIdLst>
            <p14:sldId id="361"/>
            <p14:sldId id="362"/>
          </p14:sldIdLst>
        </p14:section>
        <p14:section name="研究方法：卷積模組設計與實現" id="{26599D61-68FF-406B-857C-AF8601D454E4}">
          <p14:sldIdLst>
            <p14:sldId id="273"/>
            <p14:sldId id="294"/>
            <p14:sldId id="341"/>
            <p14:sldId id="295"/>
            <p14:sldId id="342"/>
            <p14:sldId id="345"/>
            <p14:sldId id="346"/>
            <p14:sldId id="343"/>
            <p14:sldId id="347"/>
            <p14:sldId id="348"/>
            <p14:sldId id="349"/>
            <p14:sldId id="350"/>
            <p14:sldId id="351"/>
          </p14:sldIdLst>
        </p14:section>
        <p14:section name="研究方法：特徵增強模組之優化設計" id="{BA886303-537A-46F0-B654-FEA3F7A5051A}">
          <p14:sldIdLst>
            <p14:sldId id="274"/>
            <p14:sldId id="352"/>
            <p14:sldId id="297"/>
            <p14:sldId id="358"/>
            <p14:sldId id="354"/>
          </p14:sldIdLst>
        </p14:section>
        <p14:section name="研究方法：空間合併模組之優化設計" id="{2D0488FE-ADCE-4895-97FC-266CB104A74A}">
          <p14:sldIdLst>
            <p14:sldId id="355"/>
            <p14:sldId id="356"/>
            <p14:sldId id="360"/>
            <p14:sldId id="359"/>
          </p14:sldIdLst>
        </p14:section>
        <p14:section name="研究方法：可解釋性" id="{926F3AA1-3B09-4F77-8EEB-4BE9AC5B5125}">
          <p14:sldIdLst>
            <p14:sldId id="363"/>
            <p14:sldId id="364"/>
            <p14:sldId id="367"/>
            <p14:sldId id="368"/>
            <p14:sldId id="369"/>
            <p14:sldId id="370"/>
          </p14:sldIdLst>
        </p14:section>
        <p14:section name="實驗設計與結果：資料集介紹" id="{A496E4FB-A15D-478F-BDA0-B3ED2708A868}">
          <p14:sldIdLst>
            <p14:sldId id="371"/>
            <p14:sldId id="372"/>
            <p14:sldId id="373"/>
            <p14:sldId id="374"/>
            <p14:sldId id="375"/>
          </p14:sldIdLst>
        </p14:section>
        <p14:section name="實驗設計與結果：實驗設計" id="{0EEBDD80-BCE7-49F6-A305-39A09E20CBD0}">
          <p14:sldIdLst>
            <p14:sldId id="376"/>
            <p14:sldId id="377"/>
            <p14:sldId id="378"/>
            <p14:sldId id="379"/>
            <p14:sldId id="380"/>
          </p14:sldIdLst>
        </p14:section>
        <p14:section name="實驗設計與結果：實驗結果" id="{15CCDDBE-A20E-453D-9FF3-9369BF818DCF}">
          <p14:sldIdLst>
            <p14:sldId id="381"/>
            <p14:sldId id="382"/>
            <p14:sldId id="383"/>
            <p14:sldId id="385"/>
            <p14:sldId id="386"/>
            <p14:sldId id="387"/>
            <p14:sldId id="388"/>
            <p14:sldId id="390"/>
            <p14:sldId id="389"/>
            <p14:sldId id="391"/>
            <p14:sldId id="392"/>
            <p14:sldId id="393"/>
            <p14:sldId id="39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建名 凃" initials="建名" lastIdx="1" clrIdx="0">
    <p:extLst>
      <p:ext uri="{19B8F6BF-5375-455C-9EA6-DF929625EA0E}">
        <p15:presenceInfo xmlns:p15="http://schemas.microsoft.com/office/powerpoint/2012/main" userId="8d611ad5a586c0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86655" autoAdjust="0"/>
  </p:normalViewPr>
  <p:slideViewPr>
    <p:cSldViewPr snapToGrid="0">
      <p:cViewPr varScale="1">
        <p:scale>
          <a:sx n="104" d="100"/>
          <a:sy n="104" d="100"/>
        </p:scale>
        <p:origin x="1022" y="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30576-A0F2-4F14-8DA7-490B7F2E19E8}" type="datetimeFigureOut">
              <a:rPr lang="zh-TW" altLang="en-US" smtClean="0"/>
              <a:t>2024/6/24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540BD-4D62-42AA-84E2-68A1E10CED05}" type="slidenum">
              <a:rPr lang="zh-TW" altLang="en-US" smtClean="0"/>
              <a:t>‹#›</a:t>
            </a:fld>
            <a:endParaRPr lang="zh-TW" altLang="en-US"/>
          </a:p>
        </p:txBody>
      </p:sp>
    </p:spTree>
    <p:extLst>
      <p:ext uri="{BB962C8B-B14F-4D97-AF65-F5344CB8AC3E}">
        <p14:creationId xmlns:p14="http://schemas.microsoft.com/office/powerpoint/2010/main" val="13815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Central Visual Pathway</a:t>
            </a:r>
            <a:r>
              <a:rPr lang="zh-TW" altLang="en-US" dirty="0"/>
              <a:t> 為 眼睛接受外部資訊到大腦感知外部影像的路徑</a:t>
            </a:r>
            <a:endParaRPr lang="en-US" altLang="zh-TW" dirty="0"/>
          </a:p>
          <a:p>
            <a:endParaRPr lang="en-US" altLang="zh-TW" dirty="0"/>
          </a:p>
          <a:p>
            <a:r>
              <a:rPr lang="zh-TW" altLang="en-US" dirty="0"/>
              <a:t>書</a:t>
            </a:r>
            <a:r>
              <a:rPr lang="en-US" altLang="zh-TW" dirty="0"/>
              <a:t>:</a:t>
            </a:r>
            <a:r>
              <a:rPr lang="zh-TW" altLang="en-US" dirty="0"/>
              <a:t> </a:t>
            </a:r>
            <a:r>
              <a:rPr lang="en-US" altLang="zh-TW" dirty="0"/>
              <a:t>Neuroscience, 3rd ed</a:t>
            </a:r>
          </a:p>
          <a:p>
            <a:endParaRPr lang="en-US" altLang="zh-TW" dirty="0"/>
          </a:p>
          <a:p>
            <a:r>
              <a:rPr lang="zh-TW" altLang="en-US" dirty="0"/>
              <a:t>彩色影像從視網膜進入後會送入外 膝體，外膝體在收到兩側眼球的資訊後會將不同的資訊平行傳輸至不同 的視覺皮層，視覺皮層則負責對這些資訊進行分層的整合與感知。</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9</a:t>
            </a:fld>
            <a:endParaRPr lang="zh-TW" altLang="en-US"/>
          </a:p>
        </p:txBody>
      </p:sp>
    </p:spTree>
    <p:extLst>
      <p:ext uri="{BB962C8B-B14F-4D97-AF65-F5344CB8AC3E}">
        <p14:creationId xmlns:p14="http://schemas.microsoft.com/office/powerpoint/2010/main" val="3973810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對於大小較大的影像而言這種方法是有問題的，這會使得影像逐漸 喪失一部分 </a:t>
            </a:r>
            <a:r>
              <a:rPr lang="en-US" altLang="zh-TW" dirty="0" err="1"/>
              <a:t>RMk</a:t>
            </a:r>
            <a:r>
              <a:rPr lang="en-US" altLang="zh-TW" dirty="0"/>
              <a:t> </a:t>
            </a:r>
            <a:r>
              <a:rPr lang="zh-TW" altLang="en-US" dirty="0"/>
              <a:t>所擷取的特徵</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56</a:t>
            </a:fld>
            <a:endParaRPr lang="zh-TW" altLang="en-US"/>
          </a:p>
        </p:txBody>
      </p:sp>
    </p:spTree>
    <p:extLst>
      <p:ext uri="{BB962C8B-B14F-4D97-AF65-F5344CB8AC3E}">
        <p14:creationId xmlns:p14="http://schemas.microsoft.com/office/powerpoint/2010/main" val="3166748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外界事物將光反射進入眼睛當中，透過眼珠中的角膜與水晶體等透明的光學介質進行折射最終聚焦於視網膜表面的感光層上形成影像。</a:t>
            </a:r>
            <a:endParaRPr lang="en-US" altLang="zh-TW" dirty="0"/>
          </a:p>
          <a:p>
            <a:r>
              <a:rPr lang="zh-TW" altLang="en-US" dirty="0"/>
              <a:t>在 光聚焦於視網膜表層時，視網膜會將光轉換成動作電位並透過視神經傳 輸至外膝體</a:t>
            </a:r>
            <a:endParaRPr lang="en-US" altLang="zh-TW" dirty="0"/>
          </a:p>
          <a:p>
            <a:r>
              <a:rPr lang="zh-TW" altLang="en-US" dirty="0"/>
              <a:t>右下角的圖為視網膜的層集架構，由外到內，分別是由感光細胞組成的</a:t>
            </a:r>
            <a:r>
              <a:rPr lang="en-US" altLang="zh-TW" dirty="0"/>
              <a:t>Outer nuclear layer</a:t>
            </a:r>
            <a:r>
              <a:rPr lang="zh-TW" altLang="en-US" dirty="0"/>
              <a:t>， </a:t>
            </a:r>
            <a:endParaRPr lang="en-US" altLang="zh-TW" dirty="0"/>
          </a:p>
          <a:p>
            <a:r>
              <a:rPr lang="zh-TW" altLang="en-US" dirty="0"/>
              <a:t>由水平細胞組成的</a:t>
            </a:r>
            <a:r>
              <a:rPr lang="en-US" altLang="zh-TW" dirty="0"/>
              <a:t>Outer plexiform layer</a:t>
            </a:r>
            <a:r>
              <a:rPr lang="zh-TW" altLang="en-US" dirty="0"/>
              <a:t>，</a:t>
            </a:r>
            <a:endParaRPr lang="en-US" altLang="zh-TW" dirty="0"/>
          </a:p>
          <a:p>
            <a:r>
              <a:rPr lang="zh-TW" altLang="en-US" dirty="0"/>
              <a:t>由雙級細胞組成的</a:t>
            </a:r>
            <a:r>
              <a:rPr lang="en-US" altLang="zh-TW" dirty="0"/>
              <a:t>Inner nuclear, </a:t>
            </a:r>
          </a:p>
          <a:p>
            <a:r>
              <a:rPr lang="zh-TW" altLang="en-US" dirty="0"/>
              <a:t>雙極細胞和神經節細胞的圖處組成的</a:t>
            </a:r>
            <a:r>
              <a:rPr lang="en-US" altLang="zh-TW" dirty="0"/>
              <a:t>Inner plexiform layer</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10</a:t>
            </a:fld>
            <a:endParaRPr lang="zh-TW" altLang="en-US"/>
          </a:p>
        </p:txBody>
      </p:sp>
    </p:spTree>
    <p:extLst>
      <p:ext uri="{BB962C8B-B14F-4D97-AF65-F5344CB8AC3E}">
        <p14:creationId xmlns:p14="http://schemas.microsoft.com/office/powerpoint/2010/main" val="4020282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外界事物將光反射進入眼睛當中，透過眼珠中的角膜與水晶體等透明的光學介質進行折射最終聚焦於視網膜表面的感光層上形成影像。</a:t>
            </a:r>
            <a:endParaRPr lang="en-US" altLang="zh-TW" dirty="0"/>
          </a:p>
          <a:p>
            <a:r>
              <a:rPr lang="zh-TW" altLang="en-US" dirty="0"/>
              <a:t>在 光聚焦於視網膜表層時，視網膜會將光轉換成動作電位並透過視神經傳 輸至外膝體</a:t>
            </a:r>
            <a:endParaRPr lang="en-US" altLang="zh-TW" dirty="0"/>
          </a:p>
          <a:p>
            <a:r>
              <a:rPr lang="zh-TW" altLang="en-US" dirty="0"/>
              <a:t>右下角的圖為視網膜的層集架構，由外到內，分別是由</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11</a:t>
            </a:fld>
            <a:endParaRPr lang="zh-TW" altLang="en-US"/>
          </a:p>
        </p:txBody>
      </p:sp>
    </p:spTree>
    <p:extLst>
      <p:ext uri="{BB962C8B-B14F-4D97-AF65-F5344CB8AC3E}">
        <p14:creationId xmlns:p14="http://schemas.microsoft.com/office/powerpoint/2010/main" val="3795915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a:t>
            </a:r>
            <a:r>
              <a:rPr lang="zh-TW" altLang="en-US" dirty="0"/>
              <a:t> 根據 </a:t>
            </a:r>
            <a:r>
              <a:rPr lang="en-US" altLang="zh-TW" dirty="0"/>
              <a:t>E. R. </a:t>
            </a:r>
            <a:r>
              <a:rPr lang="en-US" altLang="zh-TW" dirty="0" err="1"/>
              <a:t>Kande</a:t>
            </a:r>
            <a:r>
              <a:rPr lang="zh-TW" altLang="en-US" dirty="0"/>
              <a:t> 在</a:t>
            </a:r>
            <a:r>
              <a:rPr lang="en-US" altLang="zh-TW" dirty="0"/>
              <a:t>Principles of Neural Science, 6e</a:t>
            </a:r>
            <a:r>
              <a:rPr lang="zh-TW" altLang="en-US" dirty="0"/>
              <a:t>中的說明，人類的大腦中皮質以分層結構 存在的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14</a:t>
            </a:fld>
            <a:endParaRPr lang="zh-TW" altLang="en-US"/>
          </a:p>
        </p:txBody>
      </p:sp>
    </p:spTree>
    <p:extLst>
      <p:ext uri="{BB962C8B-B14F-4D97-AF65-F5344CB8AC3E}">
        <p14:creationId xmlns:p14="http://schemas.microsoft.com/office/powerpoint/2010/main" val="117837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18</a:t>
            </a:fld>
            <a:endParaRPr lang="zh-TW" altLang="en-US"/>
          </a:p>
        </p:txBody>
      </p:sp>
    </p:spTree>
    <p:extLst>
      <p:ext uri="{BB962C8B-B14F-4D97-AF65-F5344CB8AC3E}">
        <p14:creationId xmlns:p14="http://schemas.microsoft.com/office/powerpoint/2010/main" val="1436116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19</a:t>
            </a:fld>
            <a:endParaRPr lang="zh-TW" altLang="en-US"/>
          </a:p>
        </p:txBody>
      </p:sp>
    </p:spTree>
    <p:extLst>
      <p:ext uri="{BB962C8B-B14F-4D97-AF65-F5344CB8AC3E}">
        <p14:creationId xmlns:p14="http://schemas.microsoft.com/office/powerpoint/2010/main" val="1077885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25</a:t>
            </a:fld>
            <a:endParaRPr lang="zh-TW" altLang="en-US"/>
          </a:p>
        </p:txBody>
      </p:sp>
    </p:spTree>
    <p:extLst>
      <p:ext uri="{BB962C8B-B14F-4D97-AF65-F5344CB8AC3E}">
        <p14:creationId xmlns:p14="http://schemas.microsoft.com/office/powerpoint/2010/main" val="971560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27</a:t>
            </a:fld>
            <a:endParaRPr lang="zh-TW" altLang="en-US"/>
          </a:p>
        </p:txBody>
      </p:sp>
    </p:spTree>
    <p:extLst>
      <p:ext uri="{BB962C8B-B14F-4D97-AF65-F5344CB8AC3E}">
        <p14:creationId xmlns:p14="http://schemas.microsoft.com/office/powerpoint/2010/main" val="1409023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35</a:t>
            </a:fld>
            <a:endParaRPr lang="zh-TW" altLang="en-US"/>
          </a:p>
        </p:txBody>
      </p:sp>
    </p:spTree>
    <p:extLst>
      <p:ext uri="{BB962C8B-B14F-4D97-AF65-F5344CB8AC3E}">
        <p14:creationId xmlns:p14="http://schemas.microsoft.com/office/powerpoint/2010/main" val="2801067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8BD1CA-1D05-80F2-3FB7-4AF19E6D8E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547DBA4-44EE-AB07-F815-3F7601928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7" name="日期版面配置區 6">
            <a:extLst>
              <a:ext uri="{FF2B5EF4-FFF2-40B4-BE49-F238E27FC236}">
                <a16:creationId xmlns:a16="http://schemas.microsoft.com/office/drawing/2014/main" id="{990A1502-E3D5-43AA-AF06-0321C44C2FB1}"/>
              </a:ext>
            </a:extLst>
          </p:cNvPr>
          <p:cNvSpPr>
            <a:spLocks noGrp="1"/>
          </p:cNvSpPr>
          <p:nvPr>
            <p:ph type="dt" sz="half" idx="10"/>
          </p:nvPr>
        </p:nvSpPr>
        <p:spPr/>
        <p:txBody>
          <a:bodyPr/>
          <a:lstStyle/>
          <a:p>
            <a:fld id="{ADDF1242-BC20-40AD-A39D-A3798EED5A0E}" type="datetime1">
              <a:rPr lang="zh-TW" altLang="en-US" smtClean="0"/>
              <a:t>2024/6/24</a:t>
            </a:fld>
            <a:endParaRPr lang="zh-TW" altLang="en-US"/>
          </a:p>
        </p:txBody>
      </p:sp>
      <p:sp>
        <p:nvSpPr>
          <p:cNvPr id="8" name="頁尾版面配置區 7">
            <a:extLst>
              <a:ext uri="{FF2B5EF4-FFF2-40B4-BE49-F238E27FC236}">
                <a16:creationId xmlns:a16="http://schemas.microsoft.com/office/drawing/2014/main" id="{647B364E-906B-4B90-8037-27AFE1E82B0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10CD0AD-F9C1-4F67-99AA-D1F206704170}"/>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229294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BA4C2-2ED6-CF90-87B4-9E1D3B8958B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B7BC4F1-C7EA-B8D5-988A-1553DC54240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B2C053-CADA-60FC-B0A7-ED172775C101}"/>
              </a:ext>
            </a:extLst>
          </p:cNvPr>
          <p:cNvSpPr>
            <a:spLocks noGrp="1"/>
          </p:cNvSpPr>
          <p:nvPr>
            <p:ph type="dt" sz="half" idx="10"/>
          </p:nvPr>
        </p:nvSpPr>
        <p:spPr/>
        <p:txBody>
          <a:bodyPr/>
          <a:lstStyle/>
          <a:p>
            <a:fld id="{3D81309B-B55D-4420-A514-FFE56F9B1935}" type="datetime1">
              <a:rPr lang="zh-TW" altLang="en-US" smtClean="0"/>
              <a:t>2024/6/24</a:t>
            </a:fld>
            <a:endParaRPr lang="zh-TW" altLang="en-US"/>
          </a:p>
        </p:txBody>
      </p:sp>
      <p:sp>
        <p:nvSpPr>
          <p:cNvPr id="5" name="頁尾版面配置區 4">
            <a:extLst>
              <a:ext uri="{FF2B5EF4-FFF2-40B4-BE49-F238E27FC236}">
                <a16:creationId xmlns:a16="http://schemas.microsoft.com/office/drawing/2014/main" id="{86A864F2-CE6A-A8CE-CC7A-79C05D1D42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B0940B-10DA-6897-4882-4DBE7AB11D5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2976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CE235C6-6061-70C5-59F7-B6CCFB26089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B64EA4D-DBFD-9188-6B76-5C169072E12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F82D39D-D942-4733-C76F-9DB16FFC4B1B}"/>
              </a:ext>
            </a:extLst>
          </p:cNvPr>
          <p:cNvSpPr>
            <a:spLocks noGrp="1"/>
          </p:cNvSpPr>
          <p:nvPr>
            <p:ph type="dt" sz="half" idx="10"/>
          </p:nvPr>
        </p:nvSpPr>
        <p:spPr/>
        <p:txBody>
          <a:bodyPr/>
          <a:lstStyle/>
          <a:p>
            <a:fld id="{EE587635-7423-4ADC-B933-3D4C064F834F}" type="datetime1">
              <a:rPr lang="zh-TW" altLang="en-US" smtClean="0"/>
              <a:t>2024/6/24</a:t>
            </a:fld>
            <a:endParaRPr lang="zh-TW" altLang="en-US"/>
          </a:p>
        </p:txBody>
      </p:sp>
      <p:sp>
        <p:nvSpPr>
          <p:cNvPr id="5" name="頁尾版面配置區 4">
            <a:extLst>
              <a:ext uri="{FF2B5EF4-FFF2-40B4-BE49-F238E27FC236}">
                <a16:creationId xmlns:a16="http://schemas.microsoft.com/office/drawing/2014/main" id="{7B0BB31D-EF9B-B806-8F45-1E53D14DBF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3406B3-A75A-00F1-D772-772B72B7E0BE}"/>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554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CCEAFA-A0A2-F6AA-5399-8177A69D505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419CCB-3B67-A475-9127-561B0D8CECA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06491E-B4DA-E090-574F-BB796358DC11}"/>
              </a:ext>
            </a:extLst>
          </p:cNvPr>
          <p:cNvSpPr>
            <a:spLocks noGrp="1"/>
          </p:cNvSpPr>
          <p:nvPr>
            <p:ph type="dt" sz="half" idx="10"/>
          </p:nvPr>
        </p:nvSpPr>
        <p:spPr/>
        <p:txBody>
          <a:bodyPr/>
          <a:lstStyle/>
          <a:p>
            <a:fld id="{552A1357-7848-432E-8794-31A50689C6ED}" type="datetime1">
              <a:rPr lang="zh-TW" altLang="en-US" smtClean="0"/>
              <a:t>2024/6/24</a:t>
            </a:fld>
            <a:endParaRPr lang="zh-TW" altLang="en-US"/>
          </a:p>
        </p:txBody>
      </p:sp>
      <p:sp>
        <p:nvSpPr>
          <p:cNvPr id="5" name="頁尾版面配置區 4">
            <a:extLst>
              <a:ext uri="{FF2B5EF4-FFF2-40B4-BE49-F238E27FC236}">
                <a16:creationId xmlns:a16="http://schemas.microsoft.com/office/drawing/2014/main" id="{277194B9-C135-12FF-292D-5CE0B02D73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08BF37-AD16-C464-AC2E-1D6698081A85}"/>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53211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D60D6-94E8-F76C-A4AE-BF958789368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0EF63DB-22F7-8A7E-F35D-B422E1636F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B3C7FBB-1A49-DF5D-7B32-AE013F714C14}"/>
              </a:ext>
            </a:extLst>
          </p:cNvPr>
          <p:cNvSpPr>
            <a:spLocks noGrp="1"/>
          </p:cNvSpPr>
          <p:nvPr>
            <p:ph type="dt" sz="half" idx="10"/>
          </p:nvPr>
        </p:nvSpPr>
        <p:spPr/>
        <p:txBody>
          <a:bodyPr/>
          <a:lstStyle/>
          <a:p>
            <a:fld id="{9D6E8DFF-CD18-44A6-9715-3B17D4F5612F}" type="datetime1">
              <a:rPr lang="zh-TW" altLang="en-US" smtClean="0"/>
              <a:t>2024/6/24</a:t>
            </a:fld>
            <a:endParaRPr lang="zh-TW" altLang="en-US"/>
          </a:p>
        </p:txBody>
      </p:sp>
      <p:sp>
        <p:nvSpPr>
          <p:cNvPr id="5" name="頁尾版面配置區 4">
            <a:extLst>
              <a:ext uri="{FF2B5EF4-FFF2-40B4-BE49-F238E27FC236}">
                <a16:creationId xmlns:a16="http://schemas.microsoft.com/office/drawing/2014/main" id="{E4697D95-74FD-76A4-A38B-CC14D4A134F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2765AE-A800-240C-6A5F-1B707898746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63826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41F288-90A0-50B8-3DFF-0D7CB0787CC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D62D844-07DA-0CB8-4BFD-41EA68195E1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DF0E093-C0F0-79FE-2767-07FDD6EB47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48875FB-B7E2-9507-BFA6-3323976E451C}"/>
              </a:ext>
            </a:extLst>
          </p:cNvPr>
          <p:cNvSpPr>
            <a:spLocks noGrp="1"/>
          </p:cNvSpPr>
          <p:nvPr>
            <p:ph type="dt" sz="half" idx="10"/>
          </p:nvPr>
        </p:nvSpPr>
        <p:spPr/>
        <p:txBody>
          <a:bodyPr/>
          <a:lstStyle/>
          <a:p>
            <a:fld id="{7971B5F1-5A50-4BD0-AEBF-DC46FBB49116}" type="datetime1">
              <a:rPr lang="zh-TW" altLang="en-US" smtClean="0"/>
              <a:t>2024/6/24</a:t>
            </a:fld>
            <a:endParaRPr lang="zh-TW" altLang="en-US"/>
          </a:p>
        </p:txBody>
      </p:sp>
      <p:sp>
        <p:nvSpPr>
          <p:cNvPr id="6" name="頁尾版面配置區 5">
            <a:extLst>
              <a:ext uri="{FF2B5EF4-FFF2-40B4-BE49-F238E27FC236}">
                <a16:creationId xmlns:a16="http://schemas.microsoft.com/office/drawing/2014/main" id="{52ED1771-6080-54CC-0256-9814780AAF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D7C98F0-2FCB-EAC4-BF3F-AA1F7FE2AC1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419947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2B572-E3B4-D2DA-AAE5-6BF5104428A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6023553-3090-A8B3-9EC0-DF178763C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2E976B6-D516-44A5-F927-5A00A1962A0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8DE958-18AE-9F50-0638-6F4EE3F5E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86512AF-C19E-4779-9F65-6253B58DB46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72CCF9C-B6E9-D513-32DA-FE1F40375163}"/>
              </a:ext>
            </a:extLst>
          </p:cNvPr>
          <p:cNvSpPr>
            <a:spLocks noGrp="1"/>
          </p:cNvSpPr>
          <p:nvPr>
            <p:ph type="dt" sz="half" idx="10"/>
          </p:nvPr>
        </p:nvSpPr>
        <p:spPr/>
        <p:txBody>
          <a:bodyPr/>
          <a:lstStyle/>
          <a:p>
            <a:fld id="{F8D94645-3D2F-42FC-8EAC-77892190A2DD}" type="datetime1">
              <a:rPr lang="zh-TW" altLang="en-US" smtClean="0"/>
              <a:t>2024/6/24</a:t>
            </a:fld>
            <a:endParaRPr lang="zh-TW" altLang="en-US"/>
          </a:p>
        </p:txBody>
      </p:sp>
      <p:sp>
        <p:nvSpPr>
          <p:cNvPr id="8" name="頁尾版面配置區 7">
            <a:extLst>
              <a:ext uri="{FF2B5EF4-FFF2-40B4-BE49-F238E27FC236}">
                <a16:creationId xmlns:a16="http://schemas.microsoft.com/office/drawing/2014/main" id="{796C7378-FC24-1383-B0E7-F4F141C951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64CCEDC-F238-6070-8519-B95FF230841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68419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8F31D9-9BAB-2A6C-FA6A-CCA68F8BDDC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C3B25D0-2BA2-9B0A-D9E1-A42A868CD43E}"/>
              </a:ext>
            </a:extLst>
          </p:cNvPr>
          <p:cNvSpPr>
            <a:spLocks noGrp="1"/>
          </p:cNvSpPr>
          <p:nvPr>
            <p:ph type="dt" sz="half" idx="10"/>
          </p:nvPr>
        </p:nvSpPr>
        <p:spPr/>
        <p:txBody>
          <a:bodyPr/>
          <a:lstStyle/>
          <a:p>
            <a:fld id="{7D4B944B-EBE1-4160-8744-066A9DB65622}" type="datetime1">
              <a:rPr lang="zh-TW" altLang="en-US" smtClean="0"/>
              <a:t>2024/6/24</a:t>
            </a:fld>
            <a:endParaRPr lang="zh-TW" altLang="en-US"/>
          </a:p>
        </p:txBody>
      </p:sp>
      <p:sp>
        <p:nvSpPr>
          <p:cNvPr id="4" name="頁尾版面配置區 3">
            <a:extLst>
              <a:ext uri="{FF2B5EF4-FFF2-40B4-BE49-F238E27FC236}">
                <a16:creationId xmlns:a16="http://schemas.microsoft.com/office/drawing/2014/main" id="{9C973B25-2C59-6837-AE8E-5953B6F535F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89A4292-766C-D895-FAEF-06E9BF547081}"/>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36532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1D236F5-A447-51F8-9C05-25247F523397}"/>
              </a:ext>
            </a:extLst>
          </p:cNvPr>
          <p:cNvSpPr>
            <a:spLocks noGrp="1"/>
          </p:cNvSpPr>
          <p:nvPr>
            <p:ph type="dt" sz="half" idx="10"/>
          </p:nvPr>
        </p:nvSpPr>
        <p:spPr/>
        <p:txBody>
          <a:bodyPr/>
          <a:lstStyle/>
          <a:p>
            <a:fld id="{C790784E-A2E8-4F9A-BCA8-B4F07256D95E}" type="datetime1">
              <a:rPr lang="zh-TW" altLang="en-US" smtClean="0"/>
              <a:t>2024/6/24</a:t>
            </a:fld>
            <a:endParaRPr lang="zh-TW" altLang="en-US"/>
          </a:p>
        </p:txBody>
      </p:sp>
      <p:sp>
        <p:nvSpPr>
          <p:cNvPr id="3" name="頁尾版面配置區 2">
            <a:extLst>
              <a:ext uri="{FF2B5EF4-FFF2-40B4-BE49-F238E27FC236}">
                <a16:creationId xmlns:a16="http://schemas.microsoft.com/office/drawing/2014/main" id="{83B466CF-A480-F1CC-2C0C-00F7D755034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1D3CB7E-8D21-04C6-0AD0-FCE8A3917B3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5961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71A815-E29B-1F24-6F6C-CB38191DE12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756FC1-035D-A18B-20DB-AD75FA0AD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644C6D9-503B-E6F3-0042-D395CFE34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EEE8AC1-4E5F-DDB4-1144-92B20E9B330D}"/>
              </a:ext>
            </a:extLst>
          </p:cNvPr>
          <p:cNvSpPr>
            <a:spLocks noGrp="1"/>
          </p:cNvSpPr>
          <p:nvPr>
            <p:ph type="dt" sz="half" idx="10"/>
          </p:nvPr>
        </p:nvSpPr>
        <p:spPr/>
        <p:txBody>
          <a:bodyPr/>
          <a:lstStyle/>
          <a:p>
            <a:fld id="{401E062C-E9A4-467D-B597-236E0A1416CD}" type="datetime1">
              <a:rPr lang="zh-TW" altLang="en-US" smtClean="0"/>
              <a:t>2024/6/24</a:t>
            </a:fld>
            <a:endParaRPr lang="zh-TW" altLang="en-US"/>
          </a:p>
        </p:txBody>
      </p:sp>
      <p:sp>
        <p:nvSpPr>
          <p:cNvPr id="6" name="頁尾版面配置區 5">
            <a:extLst>
              <a:ext uri="{FF2B5EF4-FFF2-40B4-BE49-F238E27FC236}">
                <a16:creationId xmlns:a16="http://schemas.microsoft.com/office/drawing/2014/main" id="{255ECA71-6ED5-29E1-E7A8-CBCDB5307C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26CC6EB-BFC2-EA96-DFF0-F319735B24E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49917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037F8-59EA-D1AD-27AA-B7547F0B75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3605B72-95E6-F26B-EBC3-EF1FEAFEA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5062BB-D9AD-298D-84C4-9FAA315FF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B7A55F5-1B11-C9E3-4F9A-A077782E5A7F}"/>
              </a:ext>
            </a:extLst>
          </p:cNvPr>
          <p:cNvSpPr>
            <a:spLocks noGrp="1"/>
          </p:cNvSpPr>
          <p:nvPr>
            <p:ph type="dt" sz="half" idx="10"/>
          </p:nvPr>
        </p:nvSpPr>
        <p:spPr/>
        <p:txBody>
          <a:bodyPr/>
          <a:lstStyle/>
          <a:p>
            <a:fld id="{64525298-0795-4C2D-9104-E759CABE3DAA}" type="datetime1">
              <a:rPr lang="zh-TW" altLang="en-US" smtClean="0"/>
              <a:t>2024/6/24</a:t>
            </a:fld>
            <a:endParaRPr lang="zh-TW" altLang="en-US"/>
          </a:p>
        </p:txBody>
      </p:sp>
      <p:sp>
        <p:nvSpPr>
          <p:cNvPr id="6" name="頁尾版面配置區 5">
            <a:extLst>
              <a:ext uri="{FF2B5EF4-FFF2-40B4-BE49-F238E27FC236}">
                <a16:creationId xmlns:a16="http://schemas.microsoft.com/office/drawing/2014/main" id="{19607C29-D53E-9DAC-D84C-1E1434590B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39FF23B-3F61-7ABC-AFD2-A3BAD4FC51E2}"/>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1284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2DD5FD6-2598-BB58-0847-AF1ACF638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015C9D-3474-F4DE-6C6A-5427F9D04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A6D766-C84B-B5F3-1B19-D17BD6C85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52E9FD-4600-4DB1-9782-AD020AAEE909}" type="datetime1">
              <a:rPr lang="zh-TW" altLang="en-US" smtClean="0"/>
              <a:t>2024/6/24</a:t>
            </a:fld>
            <a:endParaRPr lang="zh-TW" altLang="en-US"/>
          </a:p>
        </p:txBody>
      </p:sp>
      <p:sp>
        <p:nvSpPr>
          <p:cNvPr id="5" name="頁尾版面配置區 4">
            <a:extLst>
              <a:ext uri="{FF2B5EF4-FFF2-40B4-BE49-F238E27FC236}">
                <a16:creationId xmlns:a16="http://schemas.microsoft.com/office/drawing/2014/main" id="{13C0C994-8A8F-87C8-8CB4-D268FD55E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C1ABF67-5132-D979-DADC-C16428C51F1A}"/>
              </a:ext>
            </a:extLst>
          </p:cNvPr>
          <p:cNvSpPr>
            <a:spLocks noGrp="1"/>
          </p:cNvSpPr>
          <p:nvPr>
            <p:ph type="sldNum" sz="quarter" idx="4"/>
          </p:nvPr>
        </p:nvSpPr>
        <p:spPr>
          <a:xfrm>
            <a:off x="9189720" y="635762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7369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3.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ACF6178C-4EDE-44AB-0CD0-81BA25FDD094}"/>
              </a:ext>
            </a:extLst>
          </p:cNvPr>
          <p:cNvSpPr txBox="1"/>
          <p:nvPr/>
        </p:nvSpPr>
        <p:spPr>
          <a:xfrm>
            <a:off x="121019" y="2207483"/>
            <a:ext cx="11949962" cy="954107"/>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以卷積神經網路為基礎之新型可解釋性深度學習模型</a:t>
            </a:r>
            <a:endParaRPr lang="en-US" altLang="zh-TW" sz="2800" b="1" dirty="0">
              <a:latin typeface="標楷體" panose="03000509000000000000" pitchFamily="65" charset="-120"/>
              <a:ea typeface="標楷體" panose="03000509000000000000" pitchFamily="65" charset="-120"/>
            </a:endParaRPr>
          </a:p>
          <a:p>
            <a:pPr algn="ctr"/>
            <a:r>
              <a:rPr lang="en-US" altLang="zh-TW" sz="2800" b="1" dirty="0">
                <a:latin typeface="Times New Roman" panose="02020603050405020304" pitchFamily="18" charset="0"/>
                <a:ea typeface="標楷體" panose="03000509000000000000" pitchFamily="65" charset="-120"/>
                <a:cs typeface="Times New Roman" panose="02020603050405020304" pitchFamily="18" charset="0"/>
              </a:rPr>
              <a:t>A New CNN-Based Interpretable Deep Learning Model</a:t>
            </a:r>
            <a:endParaRPr lang="zh-TW" altLang="en-US" sz="2800"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文字方塊 11">
            <a:extLst>
              <a:ext uri="{FF2B5EF4-FFF2-40B4-BE49-F238E27FC236}">
                <a16:creationId xmlns:a16="http://schemas.microsoft.com/office/drawing/2014/main" id="{124D2B25-6B63-48C6-D407-CE5CCF811592}"/>
              </a:ext>
            </a:extLst>
          </p:cNvPr>
          <p:cNvSpPr txBox="1"/>
          <p:nvPr/>
        </p:nvSpPr>
        <p:spPr>
          <a:xfrm>
            <a:off x="3656646" y="4293879"/>
            <a:ext cx="4845230" cy="830997"/>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研究生：凃建名</a:t>
            </a:r>
            <a:endParaRPr lang="en-US" altLang="zh-TW" sz="2400" dirty="0">
              <a:latin typeface="標楷體" panose="03000509000000000000" pitchFamily="65" charset="-120"/>
              <a:ea typeface="標楷體" panose="03000509000000000000" pitchFamily="65" charset="-120"/>
            </a:endParaRPr>
          </a:p>
          <a:p>
            <a:pPr algn="ctr"/>
            <a:r>
              <a:rPr lang="zh-TW" altLang="en-US" sz="2400" dirty="0">
                <a:latin typeface="標楷體" panose="03000509000000000000" pitchFamily="65" charset="-120"/>
                <a:ea typeface="標楷體" panose="03000509000000000000" pitchFamily="65" charset="-120"/>
              </a:rPr>
              <a:t>指導教授：蘇木春 博士</a:t>
            </a:r>
          </a:p>
        </p:txBody>
      </p:sp>
      <p:sp>
        <p:nvSpPr>
          <p:cNvPr id="3" name="投影片編號版面配置區 2">
            <a:extLst>
              <a:ext uri="{FF2B5EF4-FFF2-40B4-BE49-F238E27FC236}">
                <a16:creationId xmlns:a16="http://schemas.microsoft.com/office/drawing/2014/main" id="{37B3BBB7-E16B-4CCE-B7CA-77B000F9F528}"/>
              </a:ext>
            </a:extLst>
          </p:cNvPr>
          <p:cNvSpPr>
            <a:spLocks noGrp="1"/>
          </p:cNvSpPr>
          <p:nvPr>
            <p:ph type="sldNum" sz="quarter" idx="12"/>
          </p:nvPr>
        </p:nvSpPr>
        <p:spPr/>
        <p:txBody>
          <a:bodyPr/>
          <a:lstStyle/>
          <a:p>
            <a:fld id="{E5C60907-9731-46B4-A33D-FDF5DC3BFF3C}" type="slidenum">
              <a:rPr lang="zh-TW" altLang="en-US" smtClean="0"/>
              <a:t>1</a:t>
            </a:fld>
            <a:endParaRPr lang="zh-TW" altLang="en-US"/>
          </a:p>
        </p:txBody>
      </p:sp>
    </p:spTree>
    <p:extLst>
      <p:ext uri="{BB962C8B-B14F-4D97-AF65-F5344CB8AC3E}">
        <p14:creationId xmlns:p14="http://schemas.microsoft.com/office/powerpoint/2010/main" val="3123943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39756"/>
            <a:ext cx="7340471" cy="646331"/>
          </a:xfrm>
          <a:prstGeom prst="rect">
            <a:avLst/>
          </a:prstGeom>
          <a:noFill/>
        </p:spPr>
        <p:txBody>
          <a:bodyPr wrap="none" rtlCol="0">
            <a:spAutoFit/>
          </a:bodyPr>
          <a:lstStyle/>
          <a:p>
            <a:pPr algn="ctr"/>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21294" y="1411043"/>
            <a:ext cx="6528983"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視網膜基礎構造</a:t>
            </a:r>
            <a:endParaRPr lang="en-US" altLang="zh-TW" sz="2400" dirty="0"/>
          </a:p>
          <a:p>
            <a:pPr marL="800100" lvl="1" indent="-342900">
              <a:buFont typeface="Arial" panose="020B0604020202020204" pitchFamily="34" charset="0"/>
              <a:buChar char="•"/>
            </a:pPr>
            <a:r>
              <a:rPr lang="zh-TW" altLang="en-US" sz="2400" dirty="0"/>
              <a:t>感光細胞：將輸入的光轉化為動作電位</a:t>
            </a:r>
            <a:endParaRPr lang="en-US" altLang="zh-TW" sz="2400" dirty="0"/>
          </a:p>
          <a:p>
            <a:pPr marL="800100" lvl="1" indent="-342900">
              <a:buFont typeface="Arial" panose="020B0604020202020204" pitchFamily="34" charset="0"/>
              <a:buChar char="•"/>
            </a:pPr>
            <a:r>
              <a:rPr lang="zh-TW" altLang="en-US" sz="2400" dirty="0"/>
              <a:t>雙極細胞：將感光細胞的電位傳送到神經節細胞</a:t>
            </a:r>
            <a:endParaRPr lang="en-US" altLang="zh-TW" sz="2400" dirty="0"/>
          </a:p>
          <a:p>
            <a:pPr marL="800100" lvl="1" indent="-342900">
              <a:buFont typeface="Arial" panose="020B0604020202020204" pitchFamily="34" charset="0"/>
              <a:buChar char="•"/>
            </a:pPr>
            <a:r>
              <a:rPr lang="zh-TW" altLang="en-US" sz="2400" dirty="0"/>
              <a:t>水平細胞、無長突細胞：協助傳輸</a:t>
            </a:r>
            <a:endParaRPr lang="en-US" altLang="zh-TW" sz="2400" dirty="0"/>
          </a:p>
          <a:p>
            <a:pPr marL="800100" lvl="1" indent="-342900">
              <a:buFont typeface="Arial" panose="020B0604020202020204" pitchFamily="34" charset="0"/>
              <a:buChar char="•"/>
            </a:pPr>
            <a:r>
              <a:rPr lang="zh-TW" altLang="en-US" sz="2400" dirty="0"/>
              <a:t>神經節細胞：將資訊傳輸到外膝體之中</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10</a:t>
            </a:fld>
            <a:endParaRPr lang="zh-TW" altLang="en-US"/>
          </a:p>
        </p:txBody>
      </p:sp>
      <p:pic>
        <p:nvPicPr>
          <p:cNvPr id="6" name="圖片 5">
            <a:extLst>
              <a:ext uri="{FF2B5EF4-FFF2-40B4-BE49-F238E27FC236}">
                <a16:creationId xmlns:a16="http://schemas.microsoft.com/office/drawing/2014/main" id="{7B9001E2-8D54-4F7A-894A-99DB09BF4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517" y="3719367"/>
            <a:ext cx="1954219" cy="2769649"/>
          </a:xfrm>
          <a:prstGeom prst="rect">
            <a:avLst/>
          </a:prstGeom>
        </p:spPr>
      </p:pic>
      <p:pic>
        <p:nvPicPr>
          <p:cNvPr id="7" name="圖片 6">
            <a:extLst>
              <a:ext uri="{FF2B5EF4-FFF2-40B4-BE49-F238E27FC236}">
                <a16:creationId xmlns:a16="http://schemas.microsoft.com/office/drawing/2014/main" id="{F9D40753-E813-403F-96F7-237BC1B77FB8}"/>
              </a:ext>
            </a:extLst>
          </p:cNvPr>
          <p:cNvPicPr>
            <a:picLocks noChangeAspect="1"/>
          </p:cNvPicPr>
          <p:nvPr/>
        </p:nvPicPr>
        <p:blipFill rotWithShape="1">
          <a:blip r:embed="rId4">
            <a:extLst>
              <a:ext uri="{28A0092B-C50C-407E-A947-70E740481C1C}">
                <a14:useLocalDpi xmlns:a14="http://schemas.microsoft.com/office/drawing/2010/main" val="0"/>
              </a:ext>
            </a:extLst>
          </a:blip>
          <a:srcRect l="40467" t="18768"/>
          <a:stretch/>
        </p:blipFill>
        <p:spPr>
          <a:xfrm>
            <a:off x="8009358" y="1932039"/>
            <a:ext cx="3811710" cy="4231347"/>
          </a:xfrm>
          <a:prstGeom prst="rect">
            <a:avLst/>
          </a:prstGeom>
        </p:spPr>
      </p:pic>
      <p:sp>
        <p:nvSpPr>
          <p:cNvPr id="5" name="矩形: 圓角 4">
            <a:extLst>
              <a:ext uri="{FF2B5EF4-FFF2-40B4-BE49-F238E27FC236}">
                <a16:creationId xmlns:a16="http://schemas.microsoft.com/office/drawing/2014/main" id="{1652DBF2-B7D2-4376-9379-2ECB61E8F341}"/>
              </a:ext>
            </a:extLst>
          </p:cNvPr>
          <p:cNvSpPr/>
          <p:nvPr/>
        </p:nvSpPr>
        <p:spPr>
          <a:xfrm>
            <a:off x="7971503" y="2005781"/>
            <a:ext cx="376084" cy="407055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44012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39756"/>
            <a:ext cx="7340471" cy="646331"/>
          </a:xfrm>
          <a:prstGeom prst="rect">
            <a:avLst/>
          </a:prstGeom>
          <a:noFill/>
        </p:spPr>
        <p:txBody>
          <a:bodyPr wrap="none" rtlCol="0">
            <a:spAutoFit/>
          </a:bodyPr>
          <a:lstStyle/>
          <a:p>
            <a:pPr algn="ctr"/>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r>
              <a:rPr lang="en-US" altLang="zh-TW" sz="3600" dirty="0">
                <a:solidFill>
                  <a:srgbClr val="000000"/>
                </a:solidFill>
                <a:latin typeface="標楷體" panose="03000509000000000000" pitchFamily="65" charset="-120"/>
                <a:ea typeface="標楷體" panose="03000509000000000000" pitchFamily="65" charset="-120"/>
              </a:rPr>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21294" y="1411043"/>
            <a:ext cx="6447867"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在 </a:t>
            </a:r>
            <a:r>
              <a:rPr lang="en-US" altLang="zh-TW" sz="2400" dirty="0"/>
              <a:t>2013 </a:t>
            </a:r>
            <a:r>
              <a:rPr lang="zh-TW" altLang="en-US" sz="2400" dirty="0"/>
              <a:t>年的 </a:t>
            </a:r>
            <a:r>
              <a:rPr lang="en-US" altLang="zh-TW" sz="2400" dirty="0"/>
              <a:t>[8]</a:t>
            </a:r>
            <a:r>
              <a:rPr lang="zh-TW" altLang="en-US" sz="2400" dirty="0"/>
              <a:t>，就已經發現在感光細胞將光轉換為動作電位後會 將電位傳輸到層級架構的 </a:t>
            </a:r>
            <a:r>
              <a:rPr lang="en-US" altLang="zh-TW" sz="2400" dirty="0"/>
              <a:t>Inner Plexiform Layer (IPL) </a:t>
            </a:r>
            <a:r>
              <a:rPr lang="zh-TW" altLang="en-US" sz="2400" dirty="0"/>
              <a:t>中不同變種的雙極細胞，這些不同變種的雙極細胞對收到的影像資訊進行不同的平行處理， 最終輸出影像中不同的方面的要素到神經節細胞。</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11</a:t>
            </a:fld>
            <a:endParaRPr lang="zh-TW" altLang="en-US"/>
          </a:p>
        </p:txBody>
      </p:sp>
      <p:pic>
        <p:nvPicPr>
          <p:cNvPr id="5" name="圖片 4">
            <a:extLst>
              <a:ext uri="{FF2B5EF4-FFF2-40B4-BE49-F238E27FC236}">
                <a16:creationId xmlns:a16="http://schemas.microsoft.com/office/drawing/2014/main" id="{44804A14-3629-44F3-8A32-B55F2A75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05" y="1643265"/>
            <a:ext cx="3838750" cy="4602480"/>
          </a:xfrm>
          <a:prstGeom prst="rect">
            <a:avLst/>
          </a:prstGeom>
        </p:spPr>
      </p:pic>
    </p:spTree>
    <p:extLst>
      <p:ext uri="{BB962C8B-B14F-4D97-AF65-F5344CB8AC3E}">
        <p14:creationId xmlns:p14="http://schemas.microsoft.com/office/powerpoint/2010/main" val="3681634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98759"/>
            <a:ext cx="734047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r>
              <a:rPr lang="en-US" altLang="zh-TW" sz="3600" dirty="0">
                <a:solidFill>
                  <a:srgbClr val="000000"/>
                </a:solidFill>
                <a:latin typeface="標楷體" panose="03000509000000000000" pitchFamily="65" charset="-120"/>
                <a:ea typeface="標楷體" panose="03000509000000000000" pitchFamily="65" charset="-120"/>
              </a:rPr>
              <a:t>(3/3)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700155"/>
            <a:ext cx="5972882"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視網膜能接收到的影像資訊不只是空間性資訊，同時也具有不同時間性的資訊，這代表同樣的影像進入視網膜的型態是會隨時間而改變。</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眼睛會在每一秒鐘快速移動視線的焦點三到四次，但人類的認知上不會有所感覺，這個行為被稱為「眼球跳動」</a:t>
            </a:r>
            <a:r>
              <a:rPr lang="en-US" altLang="zh-TW" sz="2400" dirty="0">
                <a:latin typeface="標楷體" panose="03000509000000000000" pitchFamily="65" charset="-120"/>
                <a:ea typeface="標楷體" panose="03000509000000000000" pitchFamily="65" charset="-120"/>
              </a:rPr>
              <a:t>(Saccade)</a:t>
            </a:r>
            <a:r>
              <a:rPr lang="zh-TW" altLang="en-US" sz="2400" dirty="0">
                <a:latin typeface="標楷體" panose="03000509000000000000" pitchFamily="65" charset="-120"/>
                <a:ea typeface="標楷體" panose="03000509000000000000" pitchFamily="65" charset="-120"/>
              </a:rPr>
              <a:t>。</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12</a:t>
            </a:fld>
            <a:endParaRPr lang="zh-TW" altLang="en-US"/>
          </a:p>
        </p:txBody>
      </p:sp>
      <p:pic>
        <p:nvPicPr>
          <p:cNvPr id="6" name="圖片 5">
            <a:extLst>
              <a:ext uri="{FF2B5EF4-FFF2-40B4-BE49-F238E27FC236}">
                <a16:creationId xmlns:a16="http://schemas.microsoft.com/office/drawing/2014/main" id="{C9C50BAF-D2A6-4AD8-AA84-6A97D5216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069" y="1390082"/>
            <a:ext cx="3368332" cy="4922947"/>
          </a:xfrm>
          <a:prstGeom prst="rect">
            <a:avLst/>
          </a:prstGeom>
        </p:spPr>
      </p:pic>
    </p:spTree>
    <p:extLst>
      <p:ext uri="{BB962C8B-B14F-4D97-AF65-F5344CB8AC3E}">
        <p14:creationId xmlns:p14="http://schemas.microsoft.com/office/powerpoint/2010/main" val="38524453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544971"/>
            <a:ext cx="618630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外膝體</a:t>
            </a: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8" y="130545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外側膝狀體</a:t>
            </a:r>
            <a:r>
              <a:rPr lang="en-US" altLang="zh-TW" sz="2400" dirty="0"/>
              <a:t>(</a:t>
            </a:r>
            <a:r>
              <a:rPr lang="zh-TW" altLang="en-US" sz="2400" dirty="0"/>
              <a:t>外膝體</a:t>
            </a:r>
            <a:r>
              <a:rPr lang="en-US" altLang="zh-TW" sz="2400" dirty="0"/>
              <a:t>)</a:t>
            </a:r>
            <a:r>
              <a:rPr lang="zh-TW" altLang="en-US" sz="2400" dirty="0"/>
              <a:t>主要負責將視網膜不同的方面資訊</a:t>
            </a:r>
            <a:r>
              <a:rPr lang="en-US" altLang="zh-TW" sz="2400" dirty="0"/>
              <a:t>(</a:t>
            </a:r>
            <a:r>
              <a:rPr lang="zh-TW" altLang="en-US" sz="2400" dirty="0"/>
              <a:t>如</a:t>
            </a:r>
            <a:r>
              <a:rPr lang="en-US" altLang="zh-TW" sz="2400" dirty="0"/>
              <a:t>:</a:t>
            </a:r>
            <a:r>
              <a:rPr lang="zh-TW" altLang="en-US" sz="2400" dirty="0"/>
              <a:t>色彩、輪廓、運動方向</a:t>
            </a:r>
            <a:r>
              <a:rPr lang="en-US" altLang="zh-TW" sz="2400" dirty="0"/>
              <a:t>…)</a:t>
            </a:r>
            <a:r>
              <a:rPr lang="zh-TW" altLang="en-US" sz="2400" dirty="0"/>
              <a:t>傳輸到對應的初級視覺皮質。</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外膝體中不同的細胞層也對應著不同視野的半個視網膜，保證了外膝體在資訊傳輸的過程可以保留資訊的空間位置資訊</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13</a:t>
            </a:fld>
            <a:endParaRPr lang="zh-TW" altLang="en-US"/>
          </a:p>
        </p:txBody>
      </p:sp>
      <p:pic>
        <p:nvPicPr>
          <p:cNvPr id="6" name="圖片 5">
            <a:extLst>
              <a:ext uri="{FF2B5EF4-FFF2-40B4-BE49-F238E27FC236}">
                <a16:creationId xmlns:a16="http://schemas.microsoft.com/office/drawing/2014/main" id="{EE3E5441-6824-40FD-9A11-38FE2176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5947" y="3358599"/>
            <a:ext cx="3627853" cy="3052809"/>
          </a:xfrm>
          <a:prstGeom prst="rect">
            <a:avLst/>
          </a:prstGeom>
        </p:spPr>
      </p:pic>
    </p:spTree>
    <p:extLst>
      <p:ext uri="{BB962C8B-B14F-4D97-AF65-F5344CB8AC3E}">
        <p14:creationId xmlns:p14="http://schemas.microsoft.com/office/powerpoint/2010/main" val="3019188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1807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(1/3)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7" y="1574395"/>
            <a:ext cx="10047341"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視覺皮層又可以分為初級視覺皮層</a:t>
            </a:r>
            <a:r>
              <a:rPr lang="en-US" altLang="zh-TW" sz="2400" dirty="0"/>
              <a:t>(Primary visual cortex, V1)</a:t>
            </a:r>
            <a:r>
              <a:rPr lang="zh-TW" altLang="en-US" sz="2400" dirty="0"/>
              <a:t>和紋外皮層</a:t>
            </a:r>
            <a:r>
              <a:rPr lang="en-US" altLang="zh-TW" sz="2400" dirty="0"/>
              <a:t>(V2</a:t>
            </a:r>
            <a:r>
              <a:rPr lang="zh-TW" altLang="en-US" sz="2400" dirty="0"/>
              <a:t>、</a:t>
            </a:r>
            <a:r>
              <a:rPr lang="en-US" altLang="zh-TW" sz="2400" dirty="0"/>
              <a:t>V4</a:t>
            </a:r>
            <a:r>
              <a:rPr lang="zh-TW" altLang="en-US" sz="2400" dirty="0"/>
              <a:t>、</a:t>
            </a:r>
            <a:r>
              <a:rPr lang="en-US" altLang="zh-TW" sz="2400" dirty="0"/>
              <a:t>MT</a:t>
            </a:r>
            <a:r>
              <a:rPr lang="zh-TW" altLang="en-US" sz="2400" dirty="0"/>
              <a:t>層</a:t>
            </a:r>
            <a:r>
              <a:rPr lang="en-US" altLang="zh-TW" sz="2400" dirty="0"/>
              <a:t>)</a:t>
            </a:r>
            <a:r>
              <a:rPr lang="zh-TW" altLang="en-US" sz="2400" dirty="0"/>
              <a:t>這四層。</a:t>
            </a:r>
            <a:endParaRPr lang="en-US" altLang="zh-TW" sz="2400" dirty="0"/>
          </a:p>
          <a:p>
            <a:pPr marL="342900" indent="-342900">
              <a:buFont typeface="Arial" panose="020B0604020202020204" pitchFamily="34" charset="0"/>
              <a:buChar char="•"/>
            </a:pPr>
            <a:endParaRPr lang="en-US" altLang="zh-TW" sz="2400" dirty="0"/>
          </a:p>
          <a:p>
            <a:endParaRPr lang="zh-TW" altLang="en-US" sz="2400" dirty="0"/>
          </a:p>
          <a:p>
            <a:pPr marL="342900" indent="-342900">
              <a:buFont typeface="Arial" panose="020B0604020202020204" pitchFamily="34" charset="0"/>
              <a:buChar char="•"/>
            </a:pPr>
            <a:r>
              <a:rPr lang="zh-TW" altLang="en-US" sz="2400" dirty="0"/>
              <a:t>初級視覺皮層負責接收外膝體傳輸來的資訊並開始處理顏色、方向、輪廓等視覺資訊，其餘皮層則負責整合和傳遞資訊給下面的皮層，因此隨著皮層的深入，所得到的視覺資訊也會越來越完整。</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14</a:t>
            </a:fld>
            <a:endParaRPr lang="zh-TW" altLang="en-US"/>
          </a:p>
        </p:txBody>
      </p:sp>
    </p:spTree>
    <p:extLst>
      <p:ext uri="{BB962C8B-B14F-4D97-AF65-F5344CB8AC3E}">
        <p14:creationId xmlns:p14="http://schemas.microsoft.com/office/powerpoint/2010/main" val="59198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皮質中的資訊傳輸路徑分成兩類，</a:t>
            </a:r>
            <a:r>
              <a:rPr lang="en-US" altLang="zh-TW" sz="2400" dirty="0">
                <a:latin typeface="標楷體" panose="03000509000000000000" pitchFamily="65" charset="-120"/>
                <a:ea typeface="標楷體" panose="03000509000000000000" pitchFamily="65" charset="-120"/>
              </a:rPr>
              <a:t>Ventral Pathway </a:t>
            </a:r>
            <a:r>
              <a:rPr lang="zh-TW" altLang="en-US" sz="2400" dirty="0">
                <a:latin typeface="標楷體" panose="03000509000000000000" pitchFamily="65" charset="-120"/>
                <a:ea typeface="標楷體" panose="03000509000000000000" pitchFamily="65" charset="-120"/>
              </a:rPr>
              <a:t>和 </a:t>
            </a:r>
            <a:r>
              <a:rPr lang="en-US" altLang="zh-TW" sz="2400" dirty="0">
                <a:latin typeface="標楷體" panose="03000509000000000000" pitchFamily="65" charset="-120"/>
                <a:ea typeface="標楷體" panose="03000509000000000000" pitchFamily="65" charset="-120"/>
              </a:rPr>
              <a:t>Dorsal Pathway, Ventral Pathway </a:t>
            </a:r>
            <a:r>
              <a:rPr lang="zh-TW" altLang="en-US" sz="2400" dirty="0">
                <a:latin typeface="標楷體" panose="03000509000000000000" pitchFamily="65" charset="-120"/>
                <a:ea typeface="標楷體" panose="03000509000000000000" pitchFamily="65" charset="-120"/>
              </a:rPr>
              <a:t>由 </a:t>
            </a:r>
            <a:r>
              <a:rPr lang="en-US" altLang="zh-TW" sz="2400" dirty="0">
                <a:latin typeface="標楷體" panose="03000509000000000000" pitchFamily="65" charset="-120"/>
                <a:ea typeface="標楷體" panose="03000509000000000000" pitchFamily="65" charset="-120"/>
              </a:rPr>
              <a:t>V1</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V2</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V4 </a:t>
            </a:r>
            <a:r>
              <a:rPr lang="zh-TW" altLang="en-US" sz="2400" dirty="0">
                <a:latin typeface="標楷體" panose="03000509000000000000" pitchFamily="65" charset="-120"/>
                <a:ea typeface="標楷體" panose="03000509000000000000" pitchFamily="65" charset="-120"/>
              </a:rPr>
              <a:t>組成負責處理影像的色彩、形狀等資訊；</a:t>
            </a:r>
            <a:r>
              <a:rPr lang="en-US" altLang="zh-TW" sz="2400" dirty="0">
                <a:latin typeface="標楷體" panose="03000509000000000000" pitchFamily="65" charset="-120"/>
                <a:ea typeface="標楷體" panose="03000509000000000000" pitchFamily="65" charset="-120"/>
              </a:rPr>
              <a:t>Dorsal Pathway </a:t>
            </a:r>
            <a:r>
              <a:rPr lang="zh-TW" altLang="en-US" sz="2400" dirty="0">
                <a:latin typeface="標楷體" panose="03000509000000000000" pitchFamily="65" charset="-120"/>
                <a:ea typeface="標楷體" panose="03000509000000000000" pitchFamily="65" charset="-120"/>
              </a:rPr>
              <a:t>由 </a:t>
            </a:r>
            <a:r>
              <a:rPr lang="en-US" altLang="zh-TW" sz="2400" dirty="0">
                <a:latin typeface="標楷體" panose="03000509000000000000" pitchFamily="65" charset="-120"/>
                <a:ea typeface="標楷體" panose="03000509000000000000" pitchFamily="65" charset="-120"/>
              </a:rPr>
              <a:t>V1</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V2</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MT </a:t>
            </a:r>
            <a:r>
              <a:rPr lang="zh-TW" altLang="en-US" sz="2400" dirty="0">
                <a:latin typeface="標楷體" panose="03000509000000000000" pitchFamily="65" charset="-120"/>
                <a:ea typeface="標楷體" panose="03000509000000000000" pitchFamily="65" charset="-120"/>
              </a:rPr>
              <a:t>組成負責處理影像的運動方向的資訊。</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15</a:t>
            </a:fld>
            <a:endParaRPr lang="zh-TW" altLang="en-US"/>
          </a:p>
        </p:txBody>
      </p:sp>
      <p:pic>
        <p:nvPicPr>
          <p:cNvPr id="5" name="圖片 4">
            <a:extLst>
              <a:ext uri="{FF2B5EF4-FFF2-40B4-BE49-F238E27FC236}">
                <a16:creationId xmlns:a16="http://schemas.microsoft.com/office/drawing/2014/main" id="{32340197-C682-4424-A9FA-E93BDC3B0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343" y="2878713"/>
            <a:ext cx="4693304" cy="3306935"/>
          </a:xfrm>
          <a:prstGeom prst="rect">
            <a:avLst/>
          </a:prstGeom>
        </p:spPr>
      </p:pic>
    </p:spTree>
    <p:extLst>
      <p:ext uri="{BB962C8B-B14F-4D97-AF65-F5344CB8AC3E}">
        <p14:creationId xmlns:p14="http://schemas.microsoft.com/office/powerpoint/2010/main" val="2533593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(3/3)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V1</a:t>
            </a:r>
            <a:r>
              <a:rPr lang="zh-TW" altLang="en-US" sz="2400" dirty="0"/>
              <a:t>，</a:t>
            </a:r>
            <a:r>
              <a:rPr lang="en-US" altLang="zh-TW" sz="2400" dirty="0"/>
              <a:t>V2</a:t>
            </a:r>
            <a:r>
              <a:rPr lang="zh-TW" altLang="en-US" sz="2400" dirty="0"/>
              <a:t>，</a:t>
            </a:r>
            <a:r>
              <a:rPr lang="en-US" altLang="zh-TW" sz="2400" dirty="0"/>
              <a:t>V3</a:t>
            </a:r>
            <a:r>
              <a:rPr lang="zh-TW" altLang="en-US" sz="2400" dirty="0"/>
              <a:t>，</a:t>
            </a:r>
            <a:r>
              <a:rPr lang="en-US" altLang="zh-TW" sz="2400" dirty="0"/>
              <a:t>MT</a:t>
            </a:r>
            <a:r>
              <a:rPr lang="zh-TW" altLang="en-US" sz="2400" dirty="0"/>
              <a:t> 皮質層是由許多小皮質層組成</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這些小皮質層主要工作為找出輸入間的關係並記憶它們在空間上的意義</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16</a:t>
            </a:fld>
            <a:endParaRPr lang="zh-TW" altLang="en-US"/>
          </a:p>
        </p:txBody>
      </p:sp>
      <p:pic>
        <p:nvPicPr>
          <p:cNvPr id="6" name="圖片 5">
            <a:extLst>
              <a:ext uri="{FF2B5EF4-FFF2-40B4-BE49-F238E27FC236}">
                <a16:creationId xmlns:a16="http://schemas.microsoft.com/office/drawing/2014/main" id="{C496376A-FD1F-4BD6-85DA-048D69CC8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273" y="3060291"/>
            <a:ext cx="8974393" cy="2663287"/>
          </a:xfrm>
          <a:prstGeom prst="rect">
            <a:avLst/>
          </a:prstGeom>
        </p:spPr>
      </p:pic>
    </p:spTree>
    <p:extLst>
      <p:ext uri="{BB962C8B-B14F-4D97-AF65-F5344CB8AC3E}">
        <p14:creationId xmlns:p14="http://schemas.microsoft.com/office/powerpoint/2010/main" val="3057907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(1/6)</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2308324"/>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CNN-based Interpretable Model(CIM)[5] </a:t>
            </a:r>
            <a:r>
              <a:rPr lang="zh-TW" altLang="en-US" sz="2400" dirty="0"/>
              <a:t>為 </a:t>
            </a:r>
            <a:r>
              <a:rPr lang="en-US" altLang="zh-TW" sz="2400" dirty="0"/>
              <a:t>Yang </a:t>
            </a:r>
            <a:r>
              <a:rPr lang="zh-TW" altLang="en-US" sz="2400" dirty="0"/>
              <a:t>等人於 </a:t>
            </a:r>
            <a:r>
              <a:rPr lang="en-US" altLang="zh-TW" sz="2400" dirty="0"/>
              <a:t>2023 </a:t>
            </a:r>
            <a:r>
              <a:rPr lang="zh-TW" altLang="en-US" sz="2400" dirty="0"/>
              <a:t>年提出模擬視覺皮層階層架構和影像的空間性關係來解釋深度學習過程的可解釋性模型</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多層結構</a:t>
            </a:r>
            <a:r>
              <a:rPr lang="zh-TW" altLang="en-US" sz="2400" dirty="0">
                <a:latin typeface="標楷體" panose="03000509000000000000" pitchFamily="65" charset="-120"/>
                <a:ea typeface="標楷體" panose="03000509000000000000" pitchFamily="65" charset="-120"/>
              </a:rPr>
              <a:t>，</a:t>
            </a:r>
            <a:r>
              <a:rPr lang="zh-TW" altLang="en-US" sz="2400" dirty="0"/>
              <a:t>每層由三個部分組成</a:t>
            </a:r>
            <a:r>
              <a:rPr lang="en-US" altLang="zh-TW" sz="2400" dirty="0"/>
              <a:t>: </a:t>
            </a:r>
            <a:r>
              <a:rPr lang="zh-TW" altLang="en-US" sz="2400" dirty="0"/>
              <a:t>高斯卷積模組、特徵增強模組、空間位置保留合併模組</a:t>
            </a: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17</a:t>
            </a:fld>
            <a:endParaRPr lang="zh-TW" altLang="en-US"/>
          </a:p>
        </p:txBody>
      </p:sp>
      <p:pic>
        <p:nvPicPr>
          <p:cNvPr id="5" name="圖片 4">
            <a:extLst>
              <a:ext uri="{FF2B5EF4-FFF2-40B4-BE49-F238E27FC236}">
                <a16:creationId xmlns:a16="http://schemas.microsoft.com/office/drawing/2014/main" id="{ECD7BD29-6889-43D3-8FC8-2DA2E7150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190" y="3888980"/>
            <a:ext cx="10064454" cy="2468640"/>
          </a:xfrm>
          <a:prstGeom prst="rect">
            <a:avLst/>
          </a:prstGeom>
        </p:spPr>
      </p:pic>
    </p:spTree>
    <p:extLst>
      <p:ext uri="{BB962C8B-B14F-4D97-AF65-F5344CB8AC3E}">
        <p14:creationId xmlns:p14="http://schemas.microsoft.com/office/powerpoint/2010/main" val="1061071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(2/6)</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高斯卷積模組：使用高斯函數取代原始卷積操作中的內積進行特徵提取</a:t>
            </a:r>
            <a:endParaRPr lang="en-US" altLang="zh-TW" sz="2400" dirty="0"/>
          </a:p>
          <a:p>
            <a:endParaRPr lang="en-US" altLang="zh-TW" sz="2400" dirty="0"/>
          </a:p>
          <a:p>
            <a:endParaRPr lang="en-US" altLang="zh-TW" sz="2400" dirty="0"/>
          </a:p>
          <a:p>
            <a:endParaRPr lang="en-US" altLang="zh-TW" sz="2400" dirty="0"/>
          </a:p>
          <a:p>
            <a:pPr marL="342900" indent="-342900">
              <a:buFont typeface="Arial" panose="020B0604020202020204" pitchFamily="34" charset="0"/>
              <a:buChar char="•"/>
            </a:pPr>
            <a:r>
              <a:rPr lang="zh-TW" altLang="en-US" sz="2400" dirty="0"/>
              <a:t>特徵增強模組：提出變形的 </a:t>
            </a:r>
            <a:r>
              <a:rPr lang="en-US" altLang="zh-TW" sz="2400" dirty="0" err="1"/>
              <a:t>ReLU</a:t>
            </a:r>
            <a:r>
              <a:rPr lang="en-US" altLang="zh-TW" sz="2400" dirty="0"/>
              <a:t> </a:t>
            </a:r>
            <a:r>
              <a:rPr lang="zh-TW" altLang="en-US" sz="2400" dirty="0"/>
              <a:t>函數稱為 </a:t>
            </a:r>
            <a:r>
              <a:rPr lang="en-US" altLang="zh-TW" sz="2400" dirty="0"/>
              <a:t>changed </a:t>
            </a:r>
            <a:r>
              <a:rPr lang="en-US" altLang="zh-TW" sz="2400" dirty="0" err="1"/>
              <a:t>ReLU</a:t>
            </a:r>
            <a:r>
              <a:rPr lang="en-US" altLang="zh-TW" sz="2400" dirty="0"/>
              <a:t>(</a:t>
            </a:r>
            <a:r>
              <a:rPr lang="zh-TW" altLang="en-US" sz="2400" dirty="0"/>
              <a:t>簡稱為 </a:t>
            </a:r>
            <a:r>
              <a:rPr lang="en-US" altLang="zh-TW" sz="2400" dirty="0" err="1"/>
              <a:t>cReLU</a:t>
            </a:r>
            <a:r>
              <a:rPr lang="en-US" altLang="zh-TW" sz="2400" dirty="0"/>
              <a:t>) </a:t>
            </a:r>
            <a:r>
              <a:rPr lang="zh-TW" altLang="en-US" sz="2400" dirty="0"/>
              <a:t>來過濾不重要的特徵</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18</a:t>
            </a:fld>
            <a:endParaRPr lang="zh-TW" altLang="en-US"/>
          </a:p>
        </p:txBody>
      </p:sp>
      <p:pic>
        <p:nvPicPr>
          <p:cNvPr id="6" name="圖片 5">
            <a:extLst>
              <a:ext uri="{FF2B5EF4-FFF2-40B4-BE49-F238E27FC236}">
                <a16:creationId xmlns:a16="http://schemas.microsoft.com/office/drawing/2014/main" id="{DC2AF5EA-A9B0-4BD5-B866-DA8A09EC85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71669" y="4143334"/>
            <a:ext cx="4648651" cy="1053028"/>
          </a:xfrm>
          <a:prstGeom prst="rect">
            <a:avLst/>
          </a:prstGeom>
        </p:spPr>
      </p:pic>
    </p:spTree>
    <p:extLst>
      <p:ext uri="{BB962C8B-B14F-4D97-AF65-F5344CB8AC3E}">
        <p14:creationId xmlns:p14="http://schemas.microsoft.com/office/powerpoint/2010/main" val="1474963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(3/6)</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空間位置保留合併模組：使用合併公式</a:t>
            </a:r>
            <a:r>
              <a:rPr lang="en-US" altLang="zh-TW" sz="2400" dirty="0"/>
              <a:t>(</a:t>
            </a:r>
            <a:r>
              <a:rPr lang="zh-TW" altLang="en-US" sz="2400" dirty="0"/>
              <a:t>於式 </a:t>
            </a:r>
            <a:r>
              <a:rPr lang="en-US" altLang="zh-TW" sz="2400" dirty="0"/>
              <a:t>(2.2))</a:t>
            </a:r>
            <a:r>
              <a:rPr lang="zh-TW" altLang="en-US" sz="2400" dirty="0"/>
              <a:t>並加入時間遺忘函數 </a:t>
            </a:r>
            <a:r>
              <a:rPr lang="en-US" altLang="zh-TW" sz="2400" dirty="0"/>
              <a:t>(forgetting factor)</a:t>
            </a:r>
            <a:r>
              <a:rPr lang="zh-TW" altLang="en-US" sz="2400" dirty="0"/>
              <a:t> </a:t>
            </a:r>
            <a:r>
              <a:rPr lang="el-GR" altLang="zh-TW" sz="2400" dirty="0"/>
              <a:t>α</a:t>
            </a:r>
            <a:endParaRPr lang="en-US" altLang="zh-TW" sz="2400" dirty="0"/>
          </a:p>
          <a:p>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19</a:t>
            </a:fld>
            <a:endParaRPr lang="zh-TW" altLang="en-US"/>
          </a:p>
        </p:txBody>
      </p:sp>
      <p:pic>
        <p:nvPicPr>
          <p:cNvPr id="8" name="圖片 7">
            <a:extLst>
              <a:ext uri="{FF2B5EF4-FFF2-40B4-BE49-F238E27FC236}">
                <a16:creationId xmlns:a16="http://schemas.microsoft.com/office/drawing/2014/main" id="{2E054031-A9FB-4F63-BF1E-603A4C8E05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06973" y="2603317"/>
            <a:ext cx="6778053" cy="894434"/>
          </a:xfrm>
          <a:prstGeom prst="rect">
            <a:avLst/>
          </a:prstGeom>
        </p:spPr>
      </p:pic>
      <p:pic>
        <p:nvPicPr>
          <p:cNvPr id="10" name="圖片 9">
            <a:extLst>
              <a:ext uri="{FF2B5EF4-FFF2-40B4-BE49-F238E27FC236}">
                <a16:creationId xmlns:a16="http://schemas.microsoft.com/office/drawing/2014/main" id="{272C2C4B-A8DE-4C09-9682-59146C6E9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4375" y="3640023"/>
            <a:ext cx="4213890" cy="2335699"/>
          </a:xfrm>
          <a:prstGeom prst="rect">
            <a:avLst/>
          </a:prstGeom>
        </p:spPr>
      </p:pic>
    </p:spTree>
    <p:extLst>
      <p:ext uri="{BB962C8B-B14F-4D97-AF65-F5344CB8AC3E}">
        <p14:creationId xmlns:p14="http://schemas.microsoft.com/office/powerpoint/2010/main" val="29736272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9CA633-98E2-B1AD-AE2B-8F8D68EE9ECE}"/>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6" name="文字方塊 5">
            <a:extLst>
              <a:ext uri="{FF2B5EF4-FFF2-40B4-BE49-F238E27FC236}">
                <a16:creationId xmlns:a16="http://schemas.microsoft.com/office/drawing/2014/main" id="{6168CD71-7CC6-7B7A-D280-9E7DA89612DD}"/>
              </a:ext>
            </a:extLst>
          </p:cNvPr>
          <p:cNvSpPr txBox="1"/>
          <p:nvPr/>
        </p:nvSpPr>
        <p:spPr>
          <a:xfrm>
            <a:off x="1605608" y="1398034"/>
            <a:ext cx="6666272" cy="22467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緒論</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實驗設計以及成果</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993D6FF5-0BC8-4374-B443-1972AD8693A0}"/>
              </a:ext>
            </a:extLst>
          </p:cNvPr>
          <p:cNvSpPr>
            <a:spLocks noGrp="1"/>
          </p:cNvSpPr>
          <p:nvPr>
            <p:ph type="sldNum" sz="quarter" idx="12"/>
          </p:nvPr>
        </p:nvSpPr>
        <p:spPr/>
        <p:txBody>
          <a:bodyPr/>
          <a:lstStyle/>
          <a:p>
            <a:fld id="{E5C60907-9731-46B4-A33D-FDF5DC3BFF3C}" type="slidenum">
              <a:rPr lang="zh-TW" altLang="en-US" smtClean="0"/>
              <a:t>2</a:t>
            </a:fld>
            <a:endParaRPr lang="zh-TW" altLang="en-US"/>
          </a:p>
        </p:txBody>
      </p:sp>
    </p:spTree>
    <p:extLst>
      <p:ext uri="{BB962C8B-B14F-4D97-AF65-F5344CB8AC3E}">
        <p14:creationId xmlns:p14="http://schemas.microsoft.com/office/powerpoint/2010/main" val="237016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(4/6)</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mj-lt"/>
                <a:ea typeface="標楷體" panose="03000509000000000000" pitchFamily="65" charset="-120"/>
              </a:rPr>
              <a:t>特徵映射圖</a:t>
            </a:r>
            <a:r>
              <a:rPr lang="en-US" altLang="zh-TW" sz="2400" dirty="0">
                <a:latin typeface="+mj-lt"/>
                <a:ea typeface="標楷體" panose="03000509000000000000" pitchFamily="65" charset="-120"/>
              </a:rPr>
              <a:t>(Feature Map, FM)</a:t>
            </a:r>
            <a:r>
              <a:rPr lang="zh-TW" altLang="en-US" sz="2400" dirty="0">
                <a:latin typeface="+mj-lt"/>
                <a:ea typeface="標楷體" panose="03000509000000000000" pitchFamily="65" charset="-120"/>
              </a:rPr>
              <a:t>：</a:t>
            </a:r>
            <a:r>
              <a:rPr lang="zh-TW" altLang="en-US" sz="2400" dirty="0"/>
              <a:t>每層的高斯卷積模組的濾波器</a:t>
            </a:r>
            <a:endParaRPr lang="en-US" altLang="zh-TW" sz="2400" dirty="0"/>
          </a:p>
          <a:p>
            <a:pPr marL="342900" indent="-342900">
              <a:buFont typeface="Arial" panose="020B0604020202020204" pitchFamily="34" charset="0"/>
              <a:buChar char="•"/>
            </a:pPr>
            <a:r>
              <a:rPr lang="zh-TW" altLang="en-US" sz="2400" dirty="0"/>
              <a:t>特徵映射響應圖 </a:t>
            </a:r>
            <a:r>
              <a:rPr lang="en-US" altLang="zh-TW" sz="2400" dirty="0"/>
              <a:t>(Response Map, RM)</a:t>
            </a:r>
            <a:r>
              <a:rPr lang="zh-TW" altLang="en-US" sz="2400" dirty="0"/>
              <a:t>：一組輸入在每層經過高斯卷積模組和特徵增強模組後的輸出</a:t>
            </a:r>
            <a:endParaRPr lang="en-US" altLang="zh-TW" sz="2400" dirty="0"/>
          </a:p>
          <a:p>
            <a:pPr marL="342900" indent="-342900">
              <a:buFont typeface="Arial" panose="020B0604020202020204" pitchFamily="34" charset="0"/>
              <a:buChar char="•"/>
            </a:pPr>
            <a:r>
              <a:rPr lang="zh-TW" altLang="en-US" sz="2400" dirty="0"/>
              <a:t>特徵映射圖之對應影像 </a:t>
            </a:r>
            <a:r>
              <a:rPr lang="en-US" altLang="zh-TW" sz="2400" dirty="0"/>
              <a:t>(Corresponding Image, CI)</a:t>
            </a:r>
            <a:r>
              <a:rPr lang="zh-TW" altLang="en-US" sz="2400" dirty="0"/>
              <a:t>：與濾波器有著最大反應的影像</a:t>
            </a:r>
            <a:endParaRPr lang="en-US" altLang="zh-TW" sz="2400" dirty="0">
              <a:latin typeface="+mj-lt"/>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20</a:t>
            </a:fld>
            <a:endParaRPr lang="zh-TW" altLang="en-US"/>
          </a:p>
        </p:txBody>
      </p:sp>
      <p:pic>
        <p:nvPicPr>
          <p:cNvPr id="5" name="圖片 4">
            <a:extLst>
              <a:ext uri="{FF2B5EF4-FFF2-40B4-BE49-F238E27FC236}">
                <a16:creationId xmlns:a16="http://schemas.microsoft.com/office/drawing/2014/main" id="{40F6ACD4-9B16-45DF-85C4-D51AA6474B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20815" y="3223458"/>
            <a:ext cx="3807203" cy="3134162"/>
          </a:xfrm>
          <a:prstGeom prst="rect">
            <a:avLst/>
          </a:prstGeom>
        </p:spPr>
      </p:pic>
    </p:spTree>
    <p:extLst>
      <p:ext uri="{BB962C8B-B14F-4D97-AF65-F5344CB8AC3E}">
        <p14:creationId xmlns:p14="http://schemas.microsoft.com/office/powerpoint/2010/main" val="21482147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(5/6)</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特徵圖對應法：</a:t>
            </a:r>
            <a:endParaRPr lang="en-US" altLang="zh-TW" sz="2400" dirty="0"/>
          </a:p>
          <a:p>
            <a:pPr marL="914400" lvl="1" indent="-457200">
              <a:buFont typeface="+mj-lt"/>
              <a:buAutoNum type="arabicPeriod"/>
            </a:pPr>
            <a:r>
              <a:rPr lang="zh-TW" altLang="en-US" sz="2400" dirty="0"/>
              <a:t>視覺化輸入影像中每個區塊在模型中每層的 </a:t>
            </a:r>
            <a:r>
              <a:rPr lang="en-US" altLang="zh-TW" sz="2400" dirty="0"/>
              <a:t>RM </a:t>
            </a:r>
            <a:r>
              <a:rPr lang="zh-TW" altLang="en-US" sz="2400" dirty="0"/>
              <a:t>並找出 </a:t>
            </a:r>
            <a:r>
              <a:rPr lang="en-US" altLang="zh-TW" sz="2400" dirty="0"/>
              <a:t>RM </a:t>
            </a:r>
            <a:r>
              <a:rPr lang="zh-TW" altLang="en-US" sz="2400" dirty="0"/>
              <a:t>中最大反應</a:t>
            </a:r>
            <a:endParaRPr lang="en-US" altLang="zh-TW" sz="2400" dirty="0"/>
          </a:p>
          <a:p>
            <a:pPr marL="914400" lvl="1" indent="-457200">
              <a:buFont typeface="+mj-lt"/>
              <a:buAutoNum type="arabicPeriod"/>
            </a:pPr>
            <a:r>
              <a:rPr lang="zh-TW" altLang="en-US" sz="2400" dirty="0"/>
              <a:t>從 </a:t>
            </a:r>
            <a:r>
              <a:rPr lang="en-US" altLang="zh-TW" sz="2400" dirty="0"/>
              <a:t>RM </a:t>
            </a:r>
            <a:r>
              <a:rPr lang="zh-TW" altLang="en-US" sz="2400" dirty="0"/>
              <a:t>最大反應找出造成反應的 </a:t>
            </a:r>
            <a:r>
              <a:rPr lang="en-US" altLang="zh-TW" sz="2400" dirty="0"/>
              <a:t>FM</a:t>
            </a:r>
          </a:p>
          <a:p>
            <a:pPr marL="914400" lvl="1" indent="-457200">
              <a:buFont typeface="+mj-lt"/>
              <a:buAutoNum type="arabicPeriod"/>
            </a:pPr>
            <a:r>
              <a:rPr lang="zh-TW" altLang="en-US" sz="2400" dirty="0"/>
              <a:t>根據 </a:t>
            </a:r>
            <a:r>
              <a:rPr lang="en-US" altLang="zh-TW" sz="2400" dirty="0"/>
              <a:t>FM </a:t>
            </a:r>
            <a:r>
              <a:rPr lang="zh-TW" altLang="en-US" sz="2400" dirty="0"/>
              <a:t>和 </a:t>
            </a:r>
            <a:r>
              <a:rPr lang="en-US" altLang="zh-TW" sz="2400" dirty="0"/>
              <a:t>CI </a:t>
            </a:r>
            <a:r>
              <a:rPr lang="zh-TW" altLang="en-US" sz="2400" dirty="0"/>
              <a:t>的對應關係，找出該 </a:t>
            </a:r>
            <a:r>
              <a:rPr lang="en-US" altLang="zh-TW" sz="2400" dirty="0"/>
              <a:t>FM </a:t>
            </a:r>
            <a:r>
              <a:rPr lang="zh-TW" altLang="en-US" sz="2400" dirty="0"/>
              <a:t>對應之 </a:t>
            </a:r>
            <a:r>
              <a:rPr lang="en-US" altLang="zh-TW" sz="2400" dirty="0"/>
              <a:t>CI</a:t>
            </a:r>
          </a:p>
          <a:p>
            <a:pPr marL="914400" lvl="1" indent="-457200">
              <a:buFont typeface="+mj-lt"/>
              <a:buAutoNum type="arabicPeriod"/>
            </a:pPr>
            <a:r>
              <a:rPr lang="zh-TW" altLang="en-US" sz="2400" dirty="0"/>
              <a:t>利用每個區塊的 </a:t>
            </a:r>
            <a:r>
              <a:rPr lang="en-US" altLang="zh-TW" sz="2400" dirty="0"/>
              <a:t>CI </a:t>
            </a:r>
            <a:r>
              <a:rPr lang="zh-TW" altLang="en-US" sz="2400" dirty="0"/>
              <a:t>根據原本的位置組合出輸入影像</a:t>
            </a:r>
            <a:endParaRPr lang="en-US" altLang="zh-TW" sz="2400" dirty="0"/>
          </a:p>
          <a:p>
            <a:pPr lvl="1"/>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21</a:t>
            </a:fld>
            <a:endParaRPr lang="zh-TW" altLang="en-US"/>
          </a:p>
        </p:txBody>
      </p:sp>
      <p:pic>
        <p:nvPicPr>
          <p:cNvPr id="6" name="圖片 5">
            <a:extLst>
              <a:ext uri="{FF2B5EF4-FFF2-40B4-BE49-F238E27FC236}">
                <a16:creationId xmlns:a16="http://schemas.microsoft.com/office/drawing/2014/main" id="{70F92841-34AE-417F-AA4D-551C0187C6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25377" y="4043417"/>
            <a:ext cx="6482681" cy="2066686"/>
          </a:xfrm>
          <a:prstGeom prst="rect">
            <a:avLst/>
          </a:prstGeom>
        </p:spPr>
      </p:pic>
    </p:spTree>
    <p:extLst>
      <p:ext uri="{BB962C8B-B14F-4D97-AF65-F5344CB8AC3E}">
        <p14:creationId xmlns:p14="http://schemas.microsoft.com/office/powerpoint/2010/main" val="27680675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(6/6)</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100746" y="2644170"/>
            <a:ext cx="10047341"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全連接層權重對應法：</a:t>
            </a:r>
            <a:endParaRPr lang="en-US" altLang="zh-TW" sz="2400" dirty="0"/>
          </a:p>
          <a:p>
            <a:pPr marL="914400" lvl="1" indent="-457200">
              <a:buFont typeface="Arial" panose="020B0604020202020204" pitchFamily="34" charset="0"/>
              <a:buChar char="•"/>
            </a:pPr>
            <a:r>
              <a:rPr lang="zh-TW" altLang="en-US" sz="2400" dirty="0"/>
              <a:t>將全連接層的輸入 </a:t>
            </a:r>
            <a:r>
              <a:rPr lang="en-US" altLang="zh-TW" sz="2400" dirty="0"/>
              <a:t>x </a:t>
            </a:r>
            <a:r>
              <a:rPr lang="zh-TW" altLang="en-US" sz="2400" dirty="0"/>
              <a:t>和 全連接層的權重 </a:t>
            </a:r>
            <a:r>
              <a:rPr lang="en-US" altLang="zh-TW" sz="2400" dirty="0"/>
              <a:t>w </a:t>
            </a:r>
            <a:r>
              <a:rPr lang="zh-TW" altLang="en-US" sz="2400" dirty="0"/>
              <a:t>的乘積視為 </a:t>
            </a:r>
            <a:r>
              <a:rPr lang="en-US" altLang="zh-TW" sz="2400" dirty="0"/>
              <a:t>RM</a:t>
            </a:r>
          </a:p>
          <a:p>
            <a:pPr marL="914400" lvl="1" indent="-457200">
              <a:buFont typeface="Arial" panose="020B0604020202020204" pitchFamily="34" charset="0"/>
              <a:buChar char="•"/>
            </a:pPr>
            <a:r>
              <a:rPr lang="zh-TW" altLang="en-US" sz="2400" dirty="0"/>
              <a:t>對應之 </a:t>
            </a:r>
            <a:r>
              <a:rPr lang="en-US" altLang="zh-TW" sz="2400" dirty="0"/>
              <a:t>FM </a:t>
            </a:r>
            <a:r>
              <a:rPr lang="zh-TW" altLang="en-US" sz="2400" dirty="0"/>
              <a:t>為最後一個 </a:t>
            </a:r>
            <a:r>
              <a:rPr lang="en-US" altLang="zh-TW" sz="2400" dirty="0"/>
              <a:t>Block </a:t>
            </a:r>
            <a:r>
              <a:rPr lang="zh-TW" altLang="en-US" sz="2400" dirty="0"/>
              <a:t>的 </a:t>
            </a:r>
            <a:r>
              <a:rPr lang="en-US" altLang="zh-TW" sz="2400" dirty="0"/>
              <a:t>FM</a:t>
            </a:r>
          </a:p>
          <a:p>
            <a:pPr marL="914400" lvl="1" indent="-457200">
              <a:buFont typeface="Arial" panose="020B0604020202020204" pitchFamily="34" charset="0"/>
              <a:buChar char="•"/>
            </a:pPr>
            <a:r>
              <a:rPr lang="zh-TW" altLang="en-US" sz="2400" dirty="0"/>
              <a:t>透過此 </a:t>
            </a:r>
            <a:r>
              <a:rPr lang="en-US" altLang="zh-TW" sz="2400" dirty="0"/>
              <a:t>FM </a:t>
            </a:r>
            <a:r>
              <a:rPr lang="zh-TW" altLang="en-US" sz="2400" dirty="0"/>
              <a:t>找到 </a:t>
            </a:r>
            <a:r>
              <a:rPr lang="en-US" altLang="zh-TW" sz="2400" dirty="0"/>
              <a:t>CI</a:t>
            </a: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22</a:t>
            </a:fld>
            <a:endParaRPr lang="zh-TW" altLang="en-US"/>
          </a:p>
        </p:txBody>
      </p:sp>
    </p:spTree>
    <p:extLst>
      <p:ext uri="{BB962C8B-B14F-4D97-AF65-F5344CB8AC3E}">
        <p14:creationId xmlns:p14="http://schemas.microsoft.com/office/powerpoint/2010/main" val="15696406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10149410"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背景知識</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文獻回顧</a:t>
            </a:r>
            <a:endParaRPr lang="en-US" altLang="zh-TW" sz="24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400" dirty="0"/>
              <a:t>可解釋性人工智慧的演進分類</a:t>
            </a:r>
            <a:endParaRPr lang="en-US" altLang="zh-TW" sz="2400" dirty="0"/>
          </a:p>
          <a:p>
            <a:pPr marL="1485900" lvl="2" indent="-571500">
              <a:buFont typeface="標楷體" panose="03000509000000000000" pitchFamily="65" charset="-120"/>
              <a:buChar char="–"/>
            </a:pPr>
            <a:r>
              <a:rPr lang="zh-TW" altLang="en-US" sz="2400" dirty="0"/>
              <a:t>對於 </a:t>
            </a:r>
            <a:r>
              <a:rPr lang="en-US" altLang="zh-TW" sz="2400" dirty="0"/>
              <a:t>Ante-hoc Explainable Model </a:t>
            </a:r>
            <a:r>
              <a:rPr lang="zh-TW" altLang="en-US" sz="2400" dirty="0"/>
              <a:t>之研究</a:t>
            </a:r>
            <a:endParaRPr lang="en-US" altLang="zh-TW" sz="2400" dirty="0"/>
          </a:p>
          <a:p>
            <a:pPr marL="1485900" lvl="2" indent="-571500">
              <a:buFont typeface="標楷體" panose="03000509000000000000" pitchFamily="65" charset="-120"/>
              <a:buChar char="–"/>
            </a:pPr>
            <a:r>
              <a:rPr lang="zh-TW" altLang="en-US" sz="2400" dirty="0"/>
              <a:t>對於 </a:t>
            </a:r>
            <a:r>
              <a:rPr lang="en-US" altLang="zh-TW" sz="2400" dirty="0"/>
              <a:t>Post-hoc Explainable Method </a:t>
            </a:r>
            <a:r>
              <a:rPr lang="zh-TW" altLang="en-US" sz="2400" dirty="0"/>
              <a:t>之研究</a:t>
            </a:r>
            <a:endParaRPr lang="en-US" altLang="zh-TW" sz="2400" dirty="0"/>
          </a:p>
          <a:p>
            <a:pPr marL="1485900" lvl="2" indent="-571500">
              <a:buFont typeface="標楷體" panose="03000509000000000000" pitchFamily="65" charset="-120"/>
              <a:buChar char="–"/>
            </a:pPr>
            <a:r>
              <a:rPr lang="zh-TW" altLang="en-US" sz="2400" dirty="0"/>
              <a:t>近年可解釋性模型趨勢之研究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427B00BF-808D-60E6-E7BF-DBB238FD7A4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FA269767-E227-40EB-B937-6F68BF8830AA}"/>
              </a:ext>
            </a:extLst>
          </p:cNvPr>
          <p:cNvSpPr>
            <a:spLocks noGrp="1"/>
          </p:cNvSpPr>
          <p:nvPr>
            <p:ph type="sldNum" sz="quarter" idx="12"/>
          </p:nvPr>
        </p:nvSpPr>
        <p:spPr/>
        <p:txBody>
          <a:bodyPr/>
          <a:lstStyle/>
          <a:p>
            <a:fld id="{E5C60907-9731-46B4-A33D-FDF5DC3BFF3C}" type="slidenum">
              <a:rPr lang="zh-TW" altLang="en-US" smtClean="0"/>
              <a:t>23</a:t>
            </a:fld>
            <a:endParaRPr lang="zh-TW" altLang="en-US"/>
          </a:p>
        </p:txBody>
      </p:sp>
    </p:spTree>
    <p:extLst>
      <p:ext uri="{BB962C8B-B14F-4D97-AF65-F5344CB8AC3E}">
        <p14:creationId xmlns:p14="http://schemas.microsoft.com/office/powerpoint/2010/main" val="116010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958280" y="438263"/>
            <a:ext cx="6275439" cy="646331"/>
          </a:xfrm>
          <a:prstGeom prst="rect">
            <a:avLst/>
          </a:prstGeom>
          <a:noFill/>
        </p:spPr>
        <p:txBody>
          <a:bodyPr wrap="square" rtlCol="0">
            <a:spAutoFit/>
          </a:bodyPr>
          <a:lstStyle/>
          <a:p>
            <a:pPr marL="0" lvl="2"/>
            <a:r>
              <a:rPr lang="zh-TW" altLang="en-US" sz="3600" dirty="0"/>
              <a:t>可解釋性人工智慧的演進分類</a:t>
            </a:r>
            <a:endParaRPr lang="en-US" altLang="zh-TW" sz="3600" dirty="0"/>
          </a:p>
        </p:txBody>
      </p:sp>
      <p:sp>
        <p:nvSpPr>
          <p:cNvPr id="3" name="投影片編號版面配置區 2">
            <a:extLst>
              <a:ext uri="{FF2B5EF4-FFF2-40B4-BE49-F238E27FC236}">
                <a16:creationId xmlns:a16="http://schemas.microsoft.com/office/drawing/2014/main" id="{D322F6CF-534D-400D-83C3-0A18D8797DB8}"/>
              </a:ext>
            </a:extLst>
          </p:cNvPr>
          <p:cNvSpPr>
            <a:spLocks noGrp="1"/>
          </p:cNvSpPr>
          <p:nvPr>
            <p:ph type="sldNum" sz="quarter" idx="12"/>
          </p:nvPr>
        </p:nvSpPr>
        <p:spPr/>
        <p:txBody>
          <a:bodyPr/>
          <a:lstStyle/>
          <a:p>
            <a:fld id="{E5C60907-9731-46B4-A33D-FDF5DC3BFF3C}" type="slidenum">
              <a:rPr lang="zh-TW" altLang="en-US" smtClean="0"/>
              <a:t>24</a:t>
            </a:fld>
            <a:endParaRPr lang="zh-TW" altLang="en-US"/>
          </a:p>
        </p:txBody>
      </p:sp>
      <p:pic>
        <p:nvPicPr>
          <p:cNvPr id="10" name="圖片 9">
            <a:extLst>
              <a:ext uri="{FF2B5EF4-FFF2-40B4-BE49-F238E27FC236}">
                <a16:creationId xmlns:a16="http://schemas.microsoft.com/office/drawing/2014/main" id="{EAAE5960-B37B-4DC8-857F-7D0ED8E0B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887" y="1504222"/>
            <a:ext cx="7902223" cy="4019049"/>
          </a:xfrm>
          <a:prstGeom prst="rect">
            <a:avLst/>
          </a:prstGeom>
        </p:spPr>
      </p:pic>
    </p:spTree>
    <p:extLst>
      <p:ext uri="{BB962C8B-B14F-4D97-AF65-F5344CB8AC3E}">
        <p14:creationId xmlns:p14="http://schemas.microsoft.com/office/powerpoint/2010/main" val="1504528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752" y="500380"/>
            <a:ext cx="8956491" cy="646331"/>
          </a:xfrm>
          <a:prstGeom prst="rect">
            <a:avLst/>
          </a:prstGeom>
          <a:noFill/>
        </p:spPr>
        <p:txBody>
          <a:bodyPr wrap="none" rtlCol="0">
            <a:spAutoFit/>
          </a:bodyPr>
          <a:lstStyle/>
          <a:p>
            <a:pPr marL="0" lvl="2"/>
            <a:r>
              <a:rPr lang="zh-TW" altLang="en-US" sz="3600" dirty="0"/>
              <a:t>對於 </a:t>
            </a:r>
            <a:r>
              <a:rPr lang="en-US" altLang="zh-TW" sz="3600" dirty="0"/>
              <a:t>Ante-hoc Explainable Model </a:t>
            </a:r>
            <a:r>
              <a:rPr lang="zh-TW" altLang="en-US" sz="3600" dirty="0"/>
              <a:t>之研究</a:t>
            </a:r>
            <a:r>
              <a:rPr lang="en-US" altLang="zh-TW" sz="3600" dirty="0"/>
              <a:t>(1/2)</a:t>
            </a:r>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25</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8" y="1536174"/>
            <a:ext cx="10047341" cy="3785652"/>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Ante-hoc explainable </a:t>
            </a:r>
            <a:r>
              <a:rPr lang="zh-TW" altLang="en-US" sz="2400" dirty="0"/>
              <a:t>模型 </a:t>
            </a:r>
            <a:r>
              <a:rPr lang="en-US" altLang="zh-TW" sz="2400" dirty="0"/>
              <a:t>(</a:t>
            </a:r>
            <a:r>
              <a:rPr lang="en-US" altLang="zh-TW" sz="2400" dirty="0" err="1"/>
              <a:t>Interently</a:t>
            </a:r>
            <a:r>
              <a:rPr lang="en-US" altLang="zh-TW" sz="2400" dirty="0"/>
              <a:t> Interpretable Models)</a:t>
            </a:r>
            <a:r>
              <a:rPr lang="zh-TW" altLang="en-US" sz="2400" dirty="0"/>
              <a:t>，在模型設計時就會考量可解釋性的需求，使得模型本身便具備產生解釋性的能力。</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最著名的模型便是機器學習中的 </a:t>
            </a:r>
            <a:r>
              <a:rPr lang="en-US" altLang="zh-TW" sz="2400" dirty="0"/>
              <a:t>Decision Tree(DT)[16]</a:t>
            </a:r>
            <a:r>
              <a:rPr lang="zh-TW" altLang="en-US" sz="2400" dirty="0"/>
              <a:t>，</a:t>
            </a:r>
            <a:r>
              <a:rPr lang="en-US" altLang="zh-TW" sz="2400" dirty="0"/>
              <a:t>DT </a:t>
            </a:r>
            <a:r>
              <a:rPr lang="zh-TW" altLang="en-US" sz="2400" dirty="0"/>
              <a:t>透過一系列的規則去不斷進行抉擇並且可以很容易地被可視化，使得人們可以容易理解 </a:t>
            </a:r>
            <a:r>
              <a:rPr lang="en-US" altLang="zh-TW" sz="2400" dirty="0"/>
              <a:t>DT </a:t>
            </a:r>
            <a:r>
              <a:rPr lang="zh-TW" altLang="en-US" sz="2400" dirty="0"/>
              <a:t>的決策邏輯，</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這類模型存在一個 問題便是必須再訓練模型前找出有效的特徵提取方法，模型的可解釋性 與準確度都會因為使用不同的特徵提取方法而造成很大的影響。</a:t>
            </a:r>
            <a:endParaRPr lang="en-US" altLang="zh-TW" sz="2400" dirty="0"/>
          </a:p>
        </p:txBody>
      </p:sp>
    </p:spTree>
    <p:extLst>
      <p:ext uri="{BB962C8B-B14F-4D97-AF65-F5344CB8AC3E}">
        <p14:creationId xmlns:p14="http://schemas.microsoft.com/office/powerpoint/2010/main" val="363591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26</a:t>
            </a:fld>
            <a:endParaRPr lang="zh-TW" altLang="en-US"/>
          </a:p>
        </p:txBody>
      </p:sp>
      <p:graphicFrame>
        <p:nvGraphicFramePr>
          <p:cNvPr id="4" name="表格 5">
            <a:extLst>
              <a:ext uri="{FF2B5EF4-FFF2-40B4-BE49-F238E27FC236}">
                <a16:creationId xmlns:a16="http://schemas.microsoft.com/office/drawing/2014/main" id="{85577CE6-0BAA-4451-A44E-FB5234EB54AB}"/>
              </a:ext>
            </a:extLst>
          </p:cNvPr>
          <p:cNvGraphicFramePr>
            <a:graphicFrameLocks noGrp="1"/>
          </p:cNvGraphicFramePr>
          <p:nvPr>
            <p:extLst>
              <p:ext uri="{D42A27DB-BD31-4B8C-83A1-F6EECF244321}">
                <p14:modId xmlns:p14="http://schemas.microsoft.com/office/powerpoint/2010/main" val="2677640819"/>
              </p:ext>
            </p:extLst>
          </p:nvPr>
        </p:nvGraphicFramePr>
        <p:xfrm>
          <a:off x="410497" y="2194506"/>
          <a:ext cx="11371004" cy="2839720"/>
        </p:xfrm>
        <a:graphic>
          <a:graphicData uri="http://schemas.openxmlformats.org/drawingml/2006/table">
            <a:tbl>
              <a:tblPr firstRow="1" bandRow="1">
                <a:tableStyleId>{00A15C55-8517-42AA-B614-E9B94910E393}</a:tableStyleId>
              </a:tblPr>
              <a:tblGrid>
                <a:gridCol w="1201294">
                  <a:extLst>
                    <a:ext uri="{9D8B030D-6E8A-4147-A177-3AD203B41FA5}">
                      <a16:colId xmlns:a16="http://schemas.microsoft.com/office/drawing/2014/main" val="859529840"/>
                    </a:ext>
                  </a:extLst>
                </a:gridCol>
                <a:gridCol w="1903241">
                  <a:extLst>
                    <a:ext uri="{9D8B030D-6E8A-4147-A177-3AD203B41FA5}">
                      <a16:colId xmlns:a16="http://schemas.microsoft.com/office/drawing/2014/main" val="3411915464"/>
                    </a:ext>
                  </a:extLst>
                </a:gridCol>
                <a:gridCol w="4129548">
                  <a:extLst>
                    <a:ext uri="{9D8B030D-6E8A-4147-A177-3AD203B41FA5}">
                      <a16:colId xmlns:a16="http://schemas.microsoft.com/office/drawing/2014/main" val="4236018948"/>
                    </a:ext>
                  </a:extLst>
                </a:gridCol>
                <a:gridCol w="4136921">
                  <a:extLst>
                    <a:ext uri="{9D8B030D-6E8A-4147-A177-3AD203B41FA5}">
                      <a16:colId xmlns:a16="http://schemas.microsoft.com/office/drawing/2014/main" val="3605575602"/>
                    </a:ext>
                  </a:extLst>
                </a:gridCol>
              </a:tblGrid>
              <a:tr h="370840">
                <a:tc>
                  <a:txBody>
                    <a:bodyPr/>
                    <a:lstStyle/>
                    <a:p>
                      <a:pPr algn="ctr"/>
                      <a:r>
                        <a:rPr lang="zh-TW" altLang="en-US" dirty="0"/>
                        <a:t>年分</a:t>
                      </a:r>
                    </a:p>
                  </a:txBody>
                  <a:tcPr anchor="ctr"/>
                </a:tc>
                <a:tc>
                  <a:txBody>
                    <a:bodyPr/>
                    <a:lstStyle/>
                    <a:p>
                      <a:pPr algn="ctr"/>
                      <a:r>
                        <a:rPr lang="zh-TW" altLang="en-US" dirty="0"/>
                        <a:t>作者</a:t>
                      </a:r>
                    </a:p>
                  </a:txBody>
                  <a:tcPr anchor="ctr"/>
                </a:tc>
                <a:tc>
                  <a:txBody>
                    <a:bodyPr/>
                    <a:lstStyle/>
                    <a:p>
                      <a:pPr algn="ctr"/>
                      <a:r>
                        <a:rPr lang="zh-TW" altLang="en-US" dirty="0"/>
                        <a:t>模型名稱</a:t>
                      </a:r>
                    </a:p>
                  </a:txBody>
                  <a:tcPr anchor="ctr"/>
                </a:tc>
                <a:tc>
                  <a:txBody>
                    <a:bodyPr/>
                    <a:lstStyle/>
                    <a:p>
                      <a:pPr algn="ctr"/>
                      <a:r>
                        <a:rPr lang="zh-TW" altLang="en-US" dirty="0"/>
                        <a:t>簡介</a:t>
                      </a:r>
                    </a:p>
                  </a:txBody>
                  <a:tcPr anchor="ctr"/>
                </a:tc>
                <a:extLst>
                  <a:ext uri="{0D108BD9-81ED-4DB2-BD59-A6C34878D82A}">
                    <a16:rowId xmlns:a16="http://schemas.microsoft.com/office/drawing/2014/main" val="2915366388"/>
                  </a:ext>
                </a:extLst>
              </a:tr>
              <a:tr h="370840">
                <a:tc>
                  <a:txBody>
                    <a:bodyPr/>
                    <a:lstStyle/>
                    <a:p>
                      <a:pPr algn="ctr"/>
                      <a:r>
                        <a:rPr lang="en-US" altLang="zh-TW" dirty="0"/>
                        <a:t>1991</a:t>
                      </a:r>
                      <a:endParaRPr lang="zh-TW" altLang="en-US" dirty="0"/>
                    </a:p>
                  </a:txBody>
                  <a:tcPr anchor="ctr"/>
                </a:tc>
                <a:tc>
                  <a:txBody>
                    <a:bodyPr/>
                    <a:lstStyle/>
                    <a:p>
                      <a:pPr algn="ctr"/>
                      <a:r>
                        <a:rPr lang="en-US" altLang="zh-TW" dirty="0"/>
                        <a:t>Steven </a:t>
                      </a:r>
                      <a:r>
                        <a:rPr lang="en-US" altLang="zh-TW" dirty="0" err="1"/>
                        <a:t>Salzberg</a:t>
                      </a:r>
                      <a:endParaRPr lang="zh-TW" altLang="en-US" dirty="0"/>
                    </a:p>
                  </a:txBody>
                  <a:tcPr anchor="ctr"/>
                </a:tc>
                <a:tc>
                  <a:txBody>
                    <a:bodyPr/>
                    <a:lstStyle/>
                    <a:p>
                      <a:pPr algn="ctr"/>
                      <a:r>
                        <a:rPr lang="en-US" altLang="zh-TW" dirty="0"/>
                        <a:t>Nest Generalized Exemplar(NGE)</a:t>
                      </a:r>
                      <a:endParaRPr lang="zh-TW" altLang="en-US" dirty="0"/>
                    </a:p>
                  </a:txBody>
                  <a:tcPr anchor="ctr"/>
                </a:tc>
                <a:tc>
                  <a:txBody>
                    <a:bodyPr/>
                    <a:lstStyle/>
                    <a:p>
                      <a:pPr algn="ctr"/>
                      <a:r>
                        <a:rPr lang="zh-TW" altLang="en-US" dirty="0"/>
                        <a:t>透過將特徵映射到歐氏距離 </a:t>
                      </a:r>
                      <a:r>
                        <a:rPr lang="en-US" altLang="zh-TW" dirty="0"/>
                        <a:t>n </a:t>
                      </a:r>
                      <a:r>
                        <a:rPr lang="zh-TW" altLang="en-US" dirty="0"/>
                        <a:t>維空間形成超矩形來儲存與學習特徵的演算法</a:t>
                      </a:r>
                    </a:p>
                  </a:txBody>
                  <a:tcPr anchor="ctr"/>
                </a:tc>
                <a:extLst>
                  <a:ext uri="{0D108BD9-81ED-4DB2-BD59-A6C34878D82A}">
                    <a16:rowId xmlns:a16="http://schemas.microsoft.com/office/drawing/2014/main" val="1653913900"/>
                  </a:ext>
                </a:extLst>
              </a:tr>
              <a:tr h="370840">
                <a:tc>
                  <a:txBody>
                    <a:bodyPr/>
                    <a:lstStyle/>
                    <a:p>
                      <a:pPr algn="ctr"/>
                      <a:r>
                        <a:rPr lang="en-US" altLang="zh-TW" dirty="0"/>
                        <a:t>1993</a:t>
                      </a:r>
                      <a:endParaRPr lang="zh-TW" altLang="en-US" dirty="0"/>
                    </a:p>
                  </a:txBody>
                  <a:tcPr anchor="ctr"/>
                </a:tc>
                <a:tc>
                  <a:txBody>
                    <a:bodyPr/>
                    <a:lstStyle/>
                    <a:p>
                      <a:pPr algn="ctr"/>
                      <a:r>
                        <a:rPr lang="en-US" altLang="zh-TW" dirty="0"/>
                        <a:t>J.-S.R. Jang</a:t>
                      </a:r>
                      <a:endParaRPr lang="zh-TW" altLang="en-US" dirty="0"/>
                    </a:p>
                  </a:txBody>
                  <a:tcPr anchor="ctr"/>
                </a:tc>
                <a:tc>
                  <a:txBody>
                    <a:bodyPr/>
                    <a:lstStyle/>
                    <a:p>
                      <a:pPr algn="ctr"/>
                      <a:r>
                        <a:rPr lang="en-US" altLang="zh-TW" dirty="0"/>
                        <a:t>Adaptive-Network-Based Fuzzy Inference</a:t>
                      </a:r>
                      <a:r>
                        <a:rPr lang="zh-TW" altLang="en-US" dirty="0"/>
                        <a:t> </a:t>
                      </a:r>
                      <a:r>
                        <a:rPr lang="en-US" altLang="zh-TW" dirty="0"/>
                        <a:t>System(ANFIS)</a:t>
                      </a:r>
                      <a:endParaRPr lang="zh-TW" altLang="en-US" dirty="0"/>
                    </a:p>
                  </a:txBody>
                  <a:tcPr anchor="ctr"/>
                </a:tc>
                <a:tc>
                  <a:txBody>
                    <a:bodyPr/>
                    <a:lstStyle/>
                    <a:p>
                      <a:pPr algn="ctr"/>
                      <a:r>
                        <a:rPr lang="zh-TW" altLang="en-US" dirty="0"/>
                        <a:t>將模糊系統與神經網路進行結合，透過神經網路學習模糊規則再經由模糊引擎進行判斷的演算法</a:t>
                      </a:r>
                    </a:p>
                  </a:txBody>
                  <a:tcPr anchor="ctr"/>
                </a:tc>
                <a:extLst>
                  <a:ext uri="{0D108BD9-81ED-4DB2-BD59-A6C34878D82A}">
                    <a16:rowId xmlns:a16="http://schemas.microsoft.com/office/drawing/2014/main" val="2857931275"/>
                  </a:ext>
                </a:extLst>
              </a:tr>
              <a:tr h="370840">
                <a:tc>
                  <a:txBody>
                    <a:bodyPr/>
                    <a:lstStyle/>
                    <a:p>
                      <a:pPr algn="ctr"/>
                      <a:r>
                        <a:rPr lang="en-US" altLang="zh-TW" dirty="0"/>
                        <a:t>2020</a:t>
                      </a:r>
                      <a:endParaRPr lang="zh-TW" altLang="en-US" dirty="0"/>
                    </a:p>
                  </a:txBody>
                  <a:tcPr anchor="ctr"/>
                </a:tc>
                <a:tc>
                  <a:txBody>
                    <a:bodyPr/>
                    <a:lstStyle/>
                    <a:p>
                      <a:pPr algn="ctr"/>
                      <a:r>
                        <a:rPr lang="en-US" altLang="zh-TW" dirty="0"/>
                        <a:t>J. </a:t>
                      </a:r>
                      <a:r>
                        <a:rPr lang="en-US" altLang="zh-TW" dirty="0" err="1"/>
                        <a:t>Hatwell</a:t>
                      </a:r>
                      <a:endParaRPr lang="zh-TW" altLang="en-US" dirty="0"/>
                    </a:p>
                  </a:txBody>
                  <a:tcPr anchor="ctr"/>
                </a:tc>
                <a:tc>
                  <a:txBody>
                    <a:bodyPr/>
                    <a:lstStyle/>
                    <a:p>
                      <a:pPr algn="ctr"/>
                      <a:r>
                        <a:rPr lang="en-US" altLang="zh-TW" dirty="0"/>
                        <a:t>Collection of High Importance Random Path Snippets (CHIRPS)</a:t>
                      </a:r>
                      <a:endParaRPr lang="zh-TW" altLang="en-US" dirty="0"/>
                    </a:p>
                  </a:txBody>
                  <a:tcPr anchor="ctr"/>
                </a:tc>
                <a:tc>
                  <a:txBody>
                    <a:bodyPr/>
                    <a:lstStyle/>
                    <a:p>
                      <a:pPr algn="ctr"/>
                      <a:r>
                        <a:rPr lang="zh-TW" altLang="en-US" dirty="0"/>
                        <a:t>以</a:t>
                      </a:r>
                      <a:r>
                        <a:rPr lang="en-US" altLang="zh-TW" dirty="0"/>
                        <a:t>Random Forest</a:t>
                      </a:r>
                      <a:r>
                        <a:rPr lang="zh-TW" altLang="en-US" dirty="0"/>
                        <a:t>為基礎，選出頻繁出現的決策路徑，建立</a:t>
                      </a:r>
                      <a:r>
                        <a:rPr lang="en-US" altLang="zh-TW" dirty="0"/>
                        <a:t>if-then</a:t>
                      </a:r>
                      <a:r>
                        <a:rPr lang="zh-TW" altLang="en-US" dirty="0"/>
                        <a:t>規則並分析每個規則的準確度和覆蓋率</a:t>
                      </a:r>
                    </a:p>
                  </a:txBody>
                  <a:tcPr anchor="ctr"/>
                </a:tc>
                <a:extLst>
                  <a:ext uri="{0D108BD9-81ED-4DB2-BD59-A6C34878D82A}">
                    <a16:rowId xmlns:a16="http://schemas.microsoft.com/office/drawing/2014/main" val="168661485"/>
                  </a:ext>
                </a:extLst>
              </a:tr>
            </a:tbl>
          </a:graphicData>
        </a:graphic>
      </p:graphicFrame>
      <p:sp>
        <p:nvSpPr>
          <p:cNvPr id="5" name="文字方塊 4">
            <a:extLst>
              <a:ext uri="{FF2B5EF4-FFF2-40B4-BE49-F238E27FC236}">
                <a16:creationId xmlns:a16="http://schemas.microsoft.com/office/drawing/2014/main" id="{54F87407-13E8-4B65-B932-EA5C77CEED2B}"/>
              </a:ext>
            </a:extLst>
          </p:cNvPr>
          <p:cNvSpPr txBox="1"/>
          <p:nvPr/>
        </p:nvSpPr>
        <p:spPr>
          <a:xfrm>
            <a:off x="1617752" y="500380"/>
            <a:ext cx="8956491" cy="646331"/>
          </a:xfrm>
          <a:prstGeom prst="rect">
            <a:avLst/>
          </a:prstGeom>
          <a:noFill/>
        </p:spPr>
        <p:txBody>
          <a:bodyPr wrap="none" rtlCol="0">
            <a:spAutoFit/>
          </a:bodyPr>
          <a:lstStyle/>
          <a:p>
            <a:pPr marL="0" lvl="2"/>
            <a:r>
              <a:rPr lang="zh-TW" altLang="en-US" sz="3600" dirty="0"/>
              <a:t>對於 </a:t>
            </a:r>
            <a:r>
              <a:rPr lang="en-US" altLang="zh-TW" sz="3600" dirty="0"/>
              <a:t>Ante-hoc Explainable Model </a:t>
            </a:r>
            <a:r>
              <a:rPr lang="zh-TW" altLang="en-US" sz="3600" dirty="0"/>
              <a:t>之研究</a:t>
            </a:r>
            <a:r>
              <a:rPr lang="en-US" altLang="zh-TW" sz="3600" dirty="0"/>
              <a:t>(2/2)</a:t>
            </a:r>
          </a:p>
        </p:txBody>
      </p:sp>
    </p:spTree>
    <p:extLst>
      <p:ext uri="{BB962C8B-B14F-4D97-AF65-F5344CB8AC3E}">
        <p14:creationId xmlns:p14="http://schemas.microsoft.com/office/powerpoint/2010/main" val="995386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526463" y="448761"/>
            <a:ext cx="9110186" cy="646331"/>
          </a:xfrm>
          <a:prstGeom prst="rect">
            <a:avLst/>
          </a:prstGeom>
          <a:noFill/>
        </p:spPr>
        <p:txBody>
          <a:bodyPr wrap="none" rtlCol="0">
            <a:spAutoFit/>
          </a:bodyPr>
          <a:lstStyle/>
          <a:p>
            <a:pPr marL="0" lvl="2"/>
            <a:r>
              <a:rPr lang="zh-TW" altLang="en-US" sz="3600" dirty="0"/>
              <a:t>對於 </a:t>
            </a:r>
            <a:r>
              <a:rPr lang="en-US" altLang="zh-TW" sz="3600" dirty="0"/>
              <a:t>Post-hoc Explainable Method </a:t>
            </a:r>
            <a:r>
              <a:rPr lang="zh-TW" altLang="en-US" sz="3600" dirty="0"/>
              <a:t>之研究</a:t>
            </a:r>
            <a:r>
              <a:rPr lang="en-US" altLang="zh-TW" sz="3600" dirty="0"/>
              <a:t>(1/2)</a:t>
            </a:r>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27</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6" y="1536174"/>
            <a:ext cx="10018461" cy="3785652"/>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Post-hoc Explainable Method </a:t>
            </a:r>
            <a:r>
              <a:rPr lang="zh-TW" altLang="en-US" sz="2400" dirty="0"/>
              <a:t>著重於在一個模型完成預測之後，對其結果進行解釋。 </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Local</a:t>
            </a:r>
            <a:r>
              <a:rPr lang="zh-TW" altLang="en-US" sz="2400" dirty="0"/>
              <a:t>：針對單一筆預測進行解釋，通常採用的辦法是找出關鍵特徵並且解釋該特徵是如何影響到預測</a:t>
            </a:r>
            <a:endParaRPr lang="en-US" altLang="zh-TW" sz="2400" dirty="0"/>
          </a:p>
          <a:p>
            <a:pPr marL="800100" lvl="1" indent="-342900">
              <a:buFont typeface="Arial" panose="020B0604020202020204" pitchFamily="34" charset="0"/>
              <a:buChar char="•"/>
            </a:pPr>
            <a:r>
              <a:rPr lang="zh-TW" altLang="en-US" sz="2400" dirty="0"/>
              <a:t>以梯度為基礎的方法</a:t>
            </a:r>
            <a:r>
              <a:rPr lang="en-US" altLang="zh-TW" sz="2400" dirty="0"/>
              <a:t>(Gradient-based)</a:t>
            </a:r>
          </a:p>
          <a:p>
            <a:pPr marL="800100" lvl="1" indent="-342900">
              <a:buFont typeface="Arial" panose="020B0604020202020204" pitchFamily="34" charset="0"/>
              <a:buChar char="•"/>
            </a:pPr>
            <a:r>
              <a:rPr lang="zh-TW" altLang="en-US" sz="2400" dirty="0"/>
              <a:t>以局部干擾為基礎的方法</a:t>
            </a:r>
            <a:r>
              <a:rPr lang="en-US" altLang="zh-TW" sz="2400" dirty="0"/>
              <a:t>(Perturbation-based)</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Global</a:t>
            </a:r>
            <a:r>
              <a:rPr lang="zh-TW" altLang="en-US" sz="2400" dirty="0"/>
              <a:t>：針對模型整體去進行解釋，總結出主要的特徵和判斷條件，呈    現模型的判斷邏輯</a:t>
            </a:r>
            <a:endParaRPr lang="en-US" altLang="zh-TW" sz="2400" dirty="0"/>
          </a:p>
        </p:txBody>
      </p:sp>
    </p:spTree>
    <p:extLst>
      <p:ext uri="{BB962C8B-B14F-4D97-AF65-F5344CB8AC3E}">
        <p14:creationId xmlns:p14="http://schemas.microsoft.com/office/powerpoint/2010/main" val="31882098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28</a:t>
            </a:fld>
            <a:endParaRPr lang="zh-TW" altLang="en-US"/>
          </a:p>
        </p:txBody>
      </p:sp>
      <p:graphicFrame>
        <p:nvGraphicFramePr>
          <p:cNvPr id="4" name="表格 5">
            <a:extLst>
              <a:ext uri="{FF2B5EF4-FFF2-40B4-BE49-F238E27FC236}">
                <a16:creationId xmlns:a16="http://schemas.microsoft.com/office/drawing/2014/main" id="{85577CE6-0BAA-4451-A44E-FB5234EB54AB}"/>
              </a:ext>
            </a:extLst>
          </p:cNvPr>
          <p:cNvGraphicFramePr>
            <a:graphicFrameLocks noGrp="1"/>
          </p:cNvGraphicFramePr>
          <p:nvPr>
            <p:extLst>
              <p:ext uri="{D42A27DB-BD31-4B8C-83A1-F6EECF244321}">
                <p14:modId xmlns:p14="http://schemas.microsoft.com/office/powerpoint/2010/main" val="3592871528"/>
              </p:ext>
            </p:extLst>
          </p:nvPr>
        </p:nvGraphicFramePr>
        <p:xfrm>
          <a:off x="410497" y="1460500"/>
          <a:ext cx="11371004" cy="4211320"/>
        </p:xfrm>
        <a:graphic>
          <a:graphicData uri="http://schemas.openxmlformats.org/drawingml/2006/table">
            <a:tbl>
              <a:tblPr firstRow="1" bandRow="1">
                <a:tableStyleId>{00A15C55-8517-42AA-B614-E9B94910E393}</a:tableStyleId>
              </a:tblPr>
              <a:tblGrid>
                <a:gridCol w="1029054">
                  <a:extLst>
                    <a:ext uri="{9D8B030D-6E8A-4147-A177-3AD203B41FA5}">
                      <a16:colId xmlns:a16="http://schemas.microsoft.com/office/drawing/2014/main" val="859529840"/>
                    </a:ext>
                  </a:extLst>
                </a:gridCol>
                <a:gridCol w="1630357">
                  <a:extLst>
                    <a:ext uri="{9D8B030D-6E8A-4147-A177-3AD203B41FA5}">
                      <a16:colId xmlns:a16="http://schemas.microsoft.com/office/drawing/2014/main" val="3411915464"/>
                    </a:ext>
                  </a:extLst>
                </a:gridCol>
                <a:gridCol w="1656950">
                  <a:extLst>
                    <a:ext uri="{9D8B030D-6E8A-4147-A177-3AD203B41FA5}">
                      <a16:colId xmlns:a16="http://schemas.microsoft.com/office/drawing/2014/main" val="2794260156"/>
                    </a:ext>
                  </a:extLst>
                </a:gridCol>
                <a:gridCol w="3340510">
                  <a:extLst>
                    <a:ext uri="{9D8B030D-6E8A-4147-A177-3AD203B41FA5}">
                      <a16:colId xmlns:a16="http://schemas.microsoft.com/office/drawing/2014/main" val="4236018948"/>
                    </a:ext>
                  </a:extLst>
                </a:gridCol>
                <a:gridCol w="3714133">
                  <a:extLst>
                    <a:ext uri="{9D8B030D-6E8A-4147-A177-3AD203B41FA5}">
                      <a16:colId xmlns:a16="http://schemas.microsoft.com/office/drawing/2014/main" val="3605575602"/>
                    </a:ext>
                  </a:extLst>
                </a:gridCol>
              </a:tblGrid>
              <a:tr h="370840">
                <a:tc>
                  <a:txBody>
                    <a:bodyPr/>
                    <a:lstStyle/>
                    <a:p>
                      <a:pPr algn="ctr"/>
                      <a:r>
                        <a:rPr lang="zh-TW" altLang="en-US" dirty="0"/>
                        <a:t>年分</a:t>
                      </a:r>
                    </a:p>
                  </a:txBody>
                  <a:tcPr anchor="ctr"/>
                </a:tc>
                <a:tc>
                  <a:txBody>
                    <a:bodyPr/>
                    <a:lstStyle/>
                    <a:p>
                      <a:pPr algn="ctr"/>
                      <a:r>
                        <a:rPr lang="zh-TW" altLang="en-US" dirty="0"/>
                        <a:t>作者</a:t>
                      </a:r>
                    </a:p>
                  </a:txBody>
                  <a:tcPr anchor="ctr"/>
                </a:tc>
                <a:tc>
                  <a:txBody>
                    <a:bodyPr/>
                    <a:lstStyle/>
                    <a:p>
                      <a:pPr algn="ctr"/>
                      <a:r>
                        <a:rPr lang="zh-TW" altLang="en-US" dirty="0"/>
                        <a:t>分類</a:t>
                      </a:r>
                    </a:p>
                  </a:txBody>
                  <a:tcPr anchor="ctr"/>
                </a:tc>
                <a:tc>
                  <a:txBody>
                    <a:bodyPr/>
                    <a:lstStyle/>
                    <a:p>
                      <a:pPr algn="ctr"/>
                      <a:r>
                        <a:rPr lang="zh-TW" altLang="en-US" dirty="0"/>
                        <a:t>方法名稱</a:t>
                      </a:r>
                    </a:p>
                  </a:txBody>
                  <a:tcPr anchor="ctr"/>
                </a:tc>
                <a:tc>
                  <a:txBody>
                    <a:bodyPr/>
                    <a:lstStyle/>
                    <a:p>
                      <a:pPr algn="ctr"/>
                      <a:r>
                        <a:rPr lang="zh-TW" altLang="en-US" dirty="0"/>
                        <a:t>簡介</a:t>
                      </a:r>
                    </a:p>
                  </a:txBody>
                  <a:tcPr anchor="ctr"/>
                </a:tc>
                <a:extLst>
                  <a:ext uri="{0D108BD9-81ED-4DB2-BD59-A6C34878D82A}">
                    <a16:rowId xmlns:a16="http://schemas.microsoft.com/office/drawing/2014/main" val="2915366388"/>
                  </a:ext>
                </a:extLst>
              </a:tr>
              <a:tr h="370840">
                <a:tc>
                  <a:txBody>
                    <a:bodyPr/>
                    <a:lstStyle/>
                    <a:p>
                      <a:pPr algn="ctr"/>
                      <a:r>
                        <a:rPr lang="en-US" altLang="zh-TW" dirty="0"/>
                        <a:t>2016</a:t>
                      </a:r>
                      <a:endParaRPr lang="zh-TW" altLang="en-US" dirty="0"/>
                    </a:p>
                  </a:txBody>
                  <a:tcPr anchor="ctr"/>
                </a:tc>
                <a:tc>
                  <a:txBody>
                    <a:bodyPr/>
                    <a:lstStyle/>
                    <a:p>
                      <a:pPr algn="ctr"/>
                      <a:r>
                        <a:rPr lang="en-US" altLang="zh-TW" dirty="0"/>
                        <a:t>A. Binder</a:t>
                      </a:r>
                      <a:endParaRPr lang="zh-TW" altLang="en-US" dirty="0"/>
                    </a:p>
                  </a:txBody>
                  <a:tcPr anchor="ctr"/>
                </a:tc>
                <a:tc>
                  <a:txBody>
                    <a:bodyPr/>
                    <a:lstStyle/>
                    <a:p>
                      <a:pPr algn="ctr"/>
                      <a:r>
                        <a:rPr lang="en-US" altLang="zh-TW" dirty="0"/>
                        <a:t>Local</a:t>
                      </a:r>
                      <a:r>
                        <a:rPr lang="zh-TW" altLang="en-US" dirty="0"/>
                        <a:t>：</a:t>
                      </a:r>
                      <a:r>
                        <a:rPr lang="en-US" altLang="zh-TW" sz="1800" dirty="0"/>
                        <a:t>Gradient-based</a:t>
                      </a:r>
                      <a:endParaRPr lang="en-US" altLang="zh-TW" dirty="0"/>
                    </a:p>
                  </a:txBody>
                  <a:tcPr anchor="ctr"/>
                </a:tc>
                <a:tc>
                  <a:txBody>
                    <a:bodyPr/>
                    <a:lstStyle/>
                    <a:p>
                      <a:pPr algn="ctr"/>
                      <a:r>
                        <a:rPr lang="en-US" altLang="zh-TW" dirty="0"/>
                        <a:t>Layer-wise Relevance Propagation(LRP)</a:t>
                      </a:r>
                      <a:endParaRPr lang="zh-TW" altLang="en-US" dirty="0"/>
                    </a:p>
                  </a:txBody>
                  <a:tcPr anchor="ctr"/>
                </a:tc>
                <a:tc>
                  <a:txBody>
                    <a:bodyPr/>
                    <a:lstStyle/>
                    <a:p>
                      <a:pPr algn="ctr"/>
                      <a:r>
                        <a:rPr lang="zh-TW" altLang="en-US" dirty="0"/>
                        <a:t>通過將預測結果的相關性從輸出層逐層傳遞回輸入層，來確定每個輸入特徵對預測結果的貢獻的解釋方法。</a:t>
                      </a:r>
                    </a:p>
                  </a:txBody>
                  <a:tcPr anchor="ctr"/>
                </a:tc>
                <a:extLst>
                  <a:ext uri="{0D108BD9-81ED-4DB2-BD59-A6C34878D82A}">
                    <a16:rowId xmlns:a16="http://schemas.microsoft.com/office/drawing/2014/main" val="1653913900"/>
                  </a:ext>
                </a:extLst>
              </a:tr>
              <a:tr h="370840">
                <a:tc>
                  <a:txBody>
                    <a:bodyPr/>
                    <a:lstStyle/>
                    <a:p>
                      <a:pPr algn="ctr"/>
                      <a:r>
                        <a:rPr lang="en-US" altLang="zh-TW" dirty="0"/>
                        <a:t>2016</a:t>
                      </a:r>
                      <a:endParaRPr lang="zh-TW" altLang="en-US" dirty="0"/>
                    </a:p>
                  </a:txBody>
                  <a:tcPr anchor="ctr"/>
                </a:tc>
                <a:tc>
                  <a:txBody>
                    <a:bodyPr/>
                    <a:lstStyle/>
                    <a:p>
                      <a:pPr algn="ctr"/>
                      <a:r>
                        <a:rPr lang="en-US" altLang="zh-TW" dirty="0"/>
                        <a:t>M. T. Ribeiro</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Local</a:t>
                      </a:r>
                      <a:r>
                        <a:rPr lang="zh-TW" altLang="en-US" dirty="0"/>
                        <a:t>：</a:t>
                      </a:r>
                      <a:r>
                        <a:rPr lang="en-US" altLang="zh-TW" dirty="0"/>
                        <a:t>Perturbation-based</a:t>
                      </a:r>
                    </a:p>
                  </a:txBody>
                  <a:tcPr anchor="ctr"/>
                </a:tc>
                <a:tc>
                  <a:txBody>
                    <a:bodyPr/>
                    <a:lstStyle/>
                    <a:p>
                      <a:pPr algn="ctr"/>
                      <a:r>
                        <a:rPr lang="en-US" altLang="zh-TW" dirty="0"/>
                        <a:t>Local Interpretable Model-agnostic Explanations(LIME)</a:t>
                      </a:r>
                      <a:endParaRPr lang="zh-TW" altLang="en-US" dirty="0"/>
                    </a:p>
                  </a:txBody>
                  <a:tcPr anchor="ctr"/>
                </a:tc>
                <a:tc>
                  <a:txBody>
                    <a:bodyPr/>
                    <a:lstStyle/>
                    <a:p>
                      <a:pPr algn="ctr"/>
                      <a:r>
                        <a:rPr lang="zh-TW" altLang="en-US" dirty="0"/>
                        <a:t>通過將輸入影像附加局部干擾後輸入模型中並訓練一個接近模型預測干擾影像結果的簡單模型，來解釋預測結果</a:t>
                      </a:r>
                      <a:endParaRPr lang="en-US" altLang="zh-TW" dirty="0"/>
                    </a:p>
                  </a:txBody>
                  <a:tcPr anchor="ctr"/>
                </a:tc>
                <a:extLst>
                  <a:ext uri="{0D108BD9-81ED-4DB2-BD59-A6C34878D82A}">
                    <a16:rowId xmlns:a16="http://schemas.microsoft.com/office/drawing/2014/main" val="2857931275"/>
                  </a:ext>
                </a:extLst>
              </a:tr>
              <a:tr h="208006">
                <a:tc>
                  <a:txBody>
                    <a:bodyPr/>
                    <a:lstStyle/>
                    <a:p>
                      <a:pPr algn="ctr"/>
                      <a:r>
                        <a:rPr lang="en-US" altLang="zh-TW" dirty="0"/>
                        <a:t>2017</a:t>
                      </a:r>
                      <a:endParaRPr lang="zh-TW" altLang="en-US" dirty="0"/>
                    </a:p>
                  </a:txBody>
                  <a:tcPr anchor="ctr"/>
                </a:tc>
                <a:tc>
                  <a:txBody>
                    <a:bodyPr/>
                    <a:lstStyle/>
                    <a:p>
                      <a:pPr algn="ctr"/>
                      <a:r>
                        <a:rPr lang="en-US" altLang="zh-TW" dirty="0"/>
                        <a:t>S. M. Lundberg</a:t>
                      </a:r>
                      <a:endParaRPr lang="zh-TW" altLang="en-US" dirty="0"/>
                    </a:p>
                  </a:txBody>
                  <a:tcPr anchor="ctr"/>
                </a:tc>
                <a:tc>
                  <a:txBody>
                    <a:bodyPr/>
                    <a:lstStyle/>
                    <a:p>
                      <a:pPr algn="ctr"/>
                      <a:r>
                        <a:rPr lang="en-US" altLang="zh-TW" dirty="0"/>
                        <a:t>Global</a:t>
                      </a:r>
                      <a:endParaRPr lang="zh-TW" altLang="en-US" dirty="0"/>
                    </a:p>
                  </a:txBody>
                  <a:tcPr anchor="ctr"/>
                </a:tc>
                <a:tc>
                  <a:txBody>
                    <a:bodyPr/>
                    <a:lstStyle/>
                    <a:p>
                      <a:pPr algn="ctr"/>
                      <a:r>
                        <a:rPr lang="en-US" altLang="zh-TW" dirty="0" err="1"/>
                        <a:t>SHapley</a:t>
                      </a:r>
                      <a:r>
                        <a:rPr lang="en-US" altLang="zh-TW" dirty="0"/>
                        <a:t> Additive </a:t>
                      </a:r>
                      <a:r>
                        <a:rPr lang="en-US" altLang="zh-TW" dirty="0" err="1"/>
                        <a:t>exPlanations</a:t>
                      </a:r>
                      <a:r>
                        <a:rPr lang="en-US" altLang="zh-TW" dirty="0"/>
                        <a:t>(SHAP)</a:t>
                      </a:r>
                      <a:endParaRPr lang="zh-TW" altLang="en-US" dirty="0"/>
                    </a:p>
                  </a:txBody>
                  <a:tcPr anchor="ctr"/>
                </a:tc>
                <a:tc>
                  <a:txBody>
                    <a:bodyPr/>
                    <a:lstStyle/>
                    <a:p>
                      <a:pPr algn="ctr"/>
                      <a:r>
                        <a:rPr lang="zh-TW" altLang="en-US" dirty="0"/>
                        <a:t>運用了博弈論中 </a:t>
                      </a:r>
                      <a:r>
                        <a:rPr lang="en-US" altLang="zh-TW" dirty="0"/>
                        <a:t>Shapley Value </a:t>
                      </a:r>
                      <a:r>
                        <a:rPr lang="zh-TW" altLang="en-US" dirty="0"/>
                        <a:t>的概念，為每個特徵計算其在不同特徵組合的平均貢獻來決定 </a:t>
                      </a:r>
                      <a:r>
                        <a:rPr lang="en-US" altLang="zh-TW" dirty="0"/>
                        <a:t>Shapley Value </a:t>
                      </a:r>
                      <a:r>
                        <a:rPr lang="zh-TW" altLang="en-US" dirty="0"/>
                        <a:t>以表示特徵的重要性，從而提供對於預測的解釋。</a:t>
                      </a:r>
                    </a:p>
                  </a:txBody>
                  <a:tcPr anchor="ctr"/>
                </a:tc>
                <a:extLst>
                  <a:ext uri="{0D108BD9-81ED-4DB2-BD59-A6C34878D82A}">
                    <a16:rowId xmlns:a16="http://schemas.microsoft.com/office/drawing/2014/main" val="168661485"/>
                  </a:ext>
                </a:extLst>
              </a:tr>
            </a:tbl>
          </a:graphicData>
        </a:graphic>
      </p:graphicFrame>
      <p:sp>
        <p:nvSpPr>
          <p:cNvPr id="5" name="文字方塊 4">
            <a:extLst>
              <a:ext uri="{FF2B5EF4-FFF2-40B4-BE49-F238E27FC236}">
                <a16:creationId xmlns:a16="http://schemas.microsoft.com/office/drawing/2014/main" id="{18F257FD-37CD-4B95-A5F5-C3880A48B93B}"/>
              </a:ext>
            </a:extLst>
          </p:cNvPr>
          <p:cNvSpPr txBox="1"/>
          <p:nvPr/>
        </p:nvSpPr>
        <p:spPr>
          <a:xfrm>
            <a:off x="1526463" y="448761"/>
            <a:ext cx="9110186" cy="646331"/>
          </a:xfrm>
          <a:prstGeom prst="rect">
            <a:avLst/>
          </a:prstGeom>
          <a:noFill/>
        </p:spPr>
        <p:txBody>
          <a:bodyPr wrap="none" rtlCol="0">
            <a:spAutoFit/>
          </a:bodyPr>
          <a:lstStyle/>
          <a:p>
            <a:pPr marL="0" lvl="2"/>
            <a:r>
              <a:rPr lang="zh-TW" altLang="en-US" sz="3600" dirty="0"/>
              <a:t>對於 </a:t>
            </a:r>
            <a:r>
              <a:rPr lang="en-US" altLang="zh-TW" sz="3600" dirty="0"/>
              <a:t>Post-hoc Explainable Method </a:t>
            </a:r>
            <a:r>
              <a:rPr lang="zh-TW" altLang="en-US" sz="3600" dirty="0"/>
              <a:t>之研究</a:t>
            </a:r>
            <a:r>
              <a:rPr lang="en-US" altLang="zh-TW" sz="3600" dirty="0"/>
              <a:t>(2/2)</a:t>
            </a:r>
          </a:p>
        </p:txBody>
      </p:sp>
    </p:spTree>
    <p:extLst>
      <p:ext uri="{BB962C8B-B14F-4D97-AF65-F5344CB8AC3E}">
        <p14:creationId xmlns:p14="http://schemas.microsoft.com/office/powerpoint/2010/main" val="15980025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497256"/>
            <a:ext cx="6186309" cy="646331"/>
          </a:xfrm>
          <a:prstGeom prst="rect">
            <a:avLst/>
          </a:prstGeom>
          <a:noFill/>
        </p:spPr>
        <p:txBody>
          <a:bodyPr wrap="none" rtlCol="0">
            <a:spAutoFit/>
          </a:bodyPr>
          <a:lstStyle/>
          <a:p>
            <a:r>
              <a:rPr lang="zh-TW" altLang="en-US" sz="3600" dirty="0"/>
              <a:t>近年可解釋性模型趨勢之研究</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C5BBFE-5F10-47C7-8C97-9F13E1185451}"/>
              </a:ext>
            </a:extLst>
          </p:cNvPr>
          <p:cNvSpPr>
            <a:spLocks noGrp="1"/>
          </p:cNvSpPr>
          <p:nvPr>
            <p:ph type="sldNum" sz="quarter" idx="12"/>
          </p:nvPr>
        </p:nvSpPr>
        <p:spPr/>
        <p:txBody>
          <a:bodyPr/>
          <a:lstStyle/>
          <a:p>
            <a:fld id="{E5C60907-9731-46B4-A33D-FDF5DC3BFF3C}" type="slidenum">
              <a:rPr lang="zh-TW" altLang="en-US" smtClean="0"/>
              <a:t>29</a:t>
            </a:fld>
            <a:endParaRPr lang="zh-TW" altLang="en-US"/>
          </a:p>
        </p:txBody>
      </p:sp>
      <p:sp>
        <p:nvSpPr>
          <p:cNvPr id="4" name="文字方塊 3">
            <a:extLst>
              <a:ext uri="{FF2B5EF4-FFF2-40B4-BE49-F238E27FC236}">
                <a16:creationId xmlns:a16="http://schemas.microsoft.com/office/drawing/2014/main" id="{1A56B63D-17C2-4CAC-A745-9FE5FA94B4DE}"/>
              </a:ext>
            </a:extLst>
          </p:cNvPr>
          <p:cNvSpPr txBox="1"/>
          <p:nvPr/>
        </p:nvSpPr>
        <p:spPr>
          <a:xfrm>
            <a:off x="1072326" y="1536174"/>
            <a:ext cx="10018461"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近年來也有一些論文展現出解決上面兩種方法缺點 的潛力</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一個是將注意力的解釋整合到神經網路中，透過順序注意力機制</a:t>
            </a:r>
            <a:r>
              <a:rPr lang="en-US" altLang="zh-TW" sz="2400" dirty="0"/>
              <a:t>(Sequential Attention Mechanism)</a:t>
            </a:r>
            <a:r>
              <a:rPr lang="zh-TW" altLang="en-US" sz="2400" dirty="0"/>
              <a:t>生成每個特徵在過程中的重要性分數來決定每個步驟中最重要的特徵，以提高表格類資料的可解釋性的模型 </a:t>
            </a:r>
            <a:endParaRPr lang="en-US" altLang="zh-TW" sz="2400" dirty="0"/>
          </a:p>
          <a:p>
            <a:endParaRPr lang="en-US" altLang="zh-TW" sz="2400" dirty="0"/>
          </a:p>
          <a:p>
            <a:pPr marL="342900" indent="-342900">
              <a:buFont typeface="Arial" panose="020B0604020202020204" pitchFamily="34" charset="0"/>
              <a:buChar char="•"/>
            </a:pPr>
            <a:r>
              <a:rPr lang="zh-TW" altLang="en-US" sz="2400" dirty="0"/>
              <a:t>另一個使用計算論證 </a:t>
            </a:r>
            <a:r>
              <a:rPr lang="en-US" altLang="zh-TW" sz="2400" dirty="0"/>
              <a:t>(Computational </a:t>
            </a:r>
            <a:r>
              <a:rPr lang="en-US" altLang="zh-TW" sz="2400" dirty="0" err="1"/>
              <a:t>Arugmentation</a:t>
            </a:r>
            <a:r>
              <a:rPr lang="en-US" altLang="zh-TW" sz="2400" dirty="0"/>
              <a:t>) </a:t>
            </a:r>
            <a:r>
              <a:rPr lang="zh-TW" altLang="en-US" sz="2400" dirty="0"/>
              <a:t>的方式，透過模擬人類推論的過程，讓模型針對決策過程的每一步提出不同的規則相互論證，由此來得到決策的每一步過程的正確規則</a:t>
            </a:r>
            <a:endParaRPr lang="en-US" altLang="zh-TW" sz="2400" dirty="0"/>
          </a:p>
        </p:txBody>
      </p:sp>
    </p:spTree>
    <p:extLst>
      <p:ext uri="{BB962C8B-B14F-4D97-AF65-F5344CB8AC3E}">
        <p14:creationId xmlns:p14="http://schemas.microsoft.com/office/powerpoint/2010/main" val="3435805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53362"/>
            <a:ext cx="9332023" cy="353943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緒論</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研究動機</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endParaRPr lang="zh-TW" altLang="en-US" dirty="0">
              <a:solidFill>
                <a:schemeClr val="bg1">
                  <a:lumMod val="75000"/>
                </a:schemeClr>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44B82BEC-0E6E-662C-FA96-7781A8C0482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C04E22B-1777-4AD3-8C52-AD65268DEF49}"/>
              </a:ext>
            </a:extLst>
          </p:cNvPr>
          <p:cNvSpPr>
            <a:spLocks noGrp="1"/>
          </p:cNvSpPr>
          <p:nvPr>
            <p:ph type="sldNum" sz="quarter" idx="12"/>
          </p:nvPr>
        </p:nvSpPr>
        <p:spPr/>
        <p:txBody>
          <a:bodyPr/>
          <a:lstStyle/>
          <a:p>
            <a:fld id="{E5C60907-9731-46B4-A33D-FDF5DC3BFF3C}" type="slidenum">
              <a:rPr lang="zh-TW" altLang="en-US" smtClean="0"/>
              <a:t>3</a:t>
            </a:fld>
            <a:endParaRPr lang="zh-TW" altLang="en-US"/>
          </a:p>
        </p:txBody>
      </p:sp>
    </p:spTree>
    <p:extLst>
      <p:ext uri="{BB962C8B-B14F-4D97-AF65-F5344CB8AC3E}">
        <p14:creationId xmlns:p14="http://schemas.microsoft.com/office/powerpoint/2010/main" val="2381594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30</a:t>
            </a:fld>
            <a:endParaRPr lang="zh-TW" altLang="en-US"/>
          </a:p>
        </p:txBody>
      </p:sp>
      <p:sp>
        <p:nvSpPr>
          <p:cNvPr id="5" name="文字方塊 4">
            <a:extLst>
              <a:ext uri="{FF2B5EF4-FFF2-40B4-BE49-F238E27FC236}">
                <a16:creationId xmlns:a16="http://schemas.microsoft.com/office/drawing/2014/main" id="{5B87CEDF-2909-4086-9A08-57BFDAC0858C}"/>
              </a:ext>
            </a:extLst>
          </p:cNvPr>
          <p:cNvSpPr txBox="1"/>
          <p:nvPr/>
        </p:nvSpPr>
        <p:spPr>
          <a:xfrm>
            <a:off x="2491983" y="1351508"/>
            <a:ext cx="6697737" cy="409342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模型架構</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特徵增強模組之優化設計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空間合併模組之優化設計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3916874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31</a:t>
            </a:fld>
            <a:endParaRPr lang="zh-TW" altLang="en-US"/>
          </a:p>
        </p:txBody>
      </p:sp>
      <p:sp>
        <p:nvSpPr>
          <p:cNvPr id="5" name="文字方塊 4">
            <a:extLst>
              <a:ext uri="{FF2B5EF4-FFF2-40B4-BE49-F238E27FC236}">
                <a16:creationId xmlns:a16="http://schemas.microsoft.com/office/drawing/2014/main" id="{D86C3905-CECC-4264-8E54-C2FD2A56B171}"/>
              </a:ext>
            </a:extLst>
          </p:cNvPr>
          <p:cNvSpPr txBox="1"/>
          <p:nvPr/>
        </p:nvSpPr>
        <p:spPr>
          <a:xfrm>
            <a:off x="2491983" y="1351508"/>
            <a:ext cx="6697737" cy="409342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模型架構</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rPr>
              <a:t>卷積模組設計與實現</a:t>
            </a:r>
            <a:endParaRPr lang="en-US" altLang="zh-TW" sz="2400" dirty="0">
              <a:solidFill>
                <a:schemeClr val="bg1">
                  <a:lumMod val="75000"/>
                </a:schemeClr>
              </a:solidFill>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特徵增強模組之優化設計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空間位置保留機制之優化設計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4271712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503254" y="500380"/>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7F09C857-7F9C-4E42-BD54-E9259DDF8C76}"/>
              </a:ext>
            </a:extLst>
          </p:cNvPr>
          <p:cNvSpPr>
            <a:spLocks noGrp="1"/>
          </p:cNvSpPr>
          <p:nvPr>
            <p:ph type="sldNum" sz="quarter" idx="12"/>
          </p:nvPr>
        </p:nvSpPr>
        <p:spPr/>
        <p:txBody>
          <a:bodyPr/>
          <a:lstStyle/>
          <a:p>
            <a:fld id="{E5C60907-9731-46B4-A33D-FDF5DC3BFF3C}" type="slidenum">
              <a:rPr lang="zh-TW" altLang="en-US" smtClean="0"/>
              <a:t>32</a:t>
            </a:fld>
            <a:endParaRPr lang="zh-TW" altLang="en-US"/>
          </a:p>
        </p:txBody>
      </p:sp>
      <p:pic>
        <p:nvPicPr>
          <p:cNvPr id="4" name="圖片 3">
            <a:extLst>
              <a:ext uri="{FF2B5EF4-FFF2-40B4-BE49-F238E27FC236}">
                <a16:creationId xmlns:a16="http://schemas.microsoft.com/office/drawing/2014/main" id="{B78E532A-379C-439E-AEF2-B7C70B724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799" y="1416010"/>
            <a:ext cx="9094401" cy="4025980"/>
          </a:xfrm>
          <a:prstGeom prst="rect">
            <a:avLst/>
          </a:prstGeom>
        </p:spPr>
      </p:pic>
    </p:spTree>
    <p:extLst>
      <p:ext uri="{BB962C8B-B14F-4D97-AF65-F5344CB8AC3E}">
        <p14:creationId xmlns:p14="http://schemas.microsoft.com/office/powerpoint/2010/main" val="237833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51403" y="469719"/>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33</a:t>
            </a:fld>
            <a:endParaRPr lang="zh-TW" altLang="en-US"/>
          </a:p>
        </p:txBody>
      </p:sp>
      <p:pic>
        <p:nvPicPr>
          <p:cNvPr id="7" name="圖片 6">
            <a:extLst>
              <a:ext uri="{FF2B5EF4-FFF2-40B4-BE49-F238E27FC236}">
                <a16:creationId xmlns:a16="http://schemas.microsoft.com/office/drawing/2014/main" id="{4B31C8E4-21AF-412B-8CFF-ACBC50ED9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352" y="3777332"/>
            <a:ext cx="4089795" cy="1914372"/>
          </a:xfrm>
          <a:prstGeom prst="rect">
            <a:avLst/>
          </a:prstGeom>
        </p:spPr>
      </p:pic>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5404" y="1202580"/>
            <a:ext cx="3567695" cy="1914373"/>
          </a:xfrm>
          <a:prstGeom prst="rect">
            <a:avLst/>
          </a:prstGeom>
        </p:spPr>
      </p:pic>
      <p:pic>
        <p:nvPicPr>
          <p:cNvPr id="10" name="圖片 9">
            <a:extLst>
              <a:ext uri="{FF2B5EF4-FFF2-40B4-BE49-F238E27FC236}">
                <a16:creationId xmlns:a16="http://schemas.microsoft.com/office/drawing/2014/main" id="{E1499AD3-EB2E-47DD-9698-38D3199688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5581" y="2425094"/>
            <a:ext cx="3657831" cy="2007812"/>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3111796" y="3234940"/>
            <a:ext cx="2020643"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166806" y="5809692"/>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spTree>
    <p:extLst>
      <p:ext uri="{BB962C8B-B14F-4D97-AF65-F5344CB8AC3E}">
        <p14:creationId xmlns:p14="http://schemas.microsoft.com/office/powerpoint/2010/main" val="402652322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34</a:t>
            </a:fld>
            <a:endParaRPr lang="zh-TW" altLang="en-US"/>
          </a:p>
        </p:txBody>
      </p:sp>
      <p:sp>
        <p:nvSpPr>
          <p:cNvPr id="5" name="文字方塊 4">
            <a:extLst>
              <a:ext uri="{FF2B5EF4-FFF2-40B4-BE49-F238E27FC236}">
                <a16:creationId xmlns:a16="http://schemas.microsoft.com/office/drawing/2014/main" id="{D86C3905-CECC-4264-8E54-C2FD2A56B171}"/>
              </a:ext>
            </a:extLst>
          </p:cNvPr>
          <p:cNvSpPr txBox="1"/>
          <p:nvPr/>
        </p:nvSpPr>
        <p:spPr>
          <a:xfrm>
            <a:off x="2491983"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t>FM</a:t>
            </a:r>
            <a:r>
              <a:rPr lang="zh-TW" altLang="en-US" sz="2400" dirty="0"/>
              <a:t>、</a:t>
            </a:r>
            <a:r>
              <a:rPr lang="en-US" altLang="zh-TW" sz="2400" dirty="0"/>
              <a:t>RM</a:t>
            </a:r>
            <a:r>
              <a:rPr lang="zh-TW" altLang="en-US" sz="2400" dirty="0"/>
              <a:t>、</a:t>
            </a:r>
            <a:r>
              <a:rPr lang="en-US" altLang="zh-TW" sz="2400" dirty="0"/>
              <a:t>CI </a:t>
            </a:r>
            <a:r>
              <a:rPr lang="zh-TW" altLang="en-US" sz="2400" dirty="0"/>
              <a:t>的意義</a:t>
            </a:r>
            <a:endParaRPr lang="en-US" altLang="zh-TW" sz="2400" dirty="0"/>
          </a:p>
          <a:p>
            <a:pPr marL="1028700" lvl="1" indent="-571500">
              <a:buFont typeface="標楷體" panose="03000509000000000000" pitchFamily="65" charset="-120"/>
              <a:buChar char="–"/>
            </a:pPr>
            <a:r>
              <a:rPr lang="zh-TW" altLang="en-US" sz="2400" dirty="0">
                <a:solidFill>
                  <a:schemeClr val="bg1">
                    <a:lumMod val="75000"/>
                  </a:schemeClr>
                </a:solidFill>
              </a:rPr>
              <a:t>卷積模組設計與實現</a:t>
            </a:r>
            <a:endParaRPr lang="en-US" altLang="zh-TW" sz="2400" dirty="0">
              <a:solidFill>
                <a:schemeClr val="bg1">
                  <a:lumMod val="75000"/>
                </a:schemeClr>
              </a:solidFill>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特徵增強模組之優化設計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空間位置保留機制之優化設計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48754551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041591" y="379270"/>
            <a:ext cx="4108817"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FM</a:t>
            </a:r>
            <a:r>
              <a:rPr lang="zh-TW" altLang="en-US"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標楷體" panose="03000509000000000000" pitchFamily="65" charset="-120"/>
                <a:ea typeface="標楷體" panose="03000509000000000000" pitchFamily="65" charset="-120"/>
              </a:rPr>
              <a:t>RM</a:t>
            </a:r>
            <a:r>
              <a:rPr lang="zh-TW" altLang="en-US"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標楷體" panose="03000509000000000000" pitchFamily="65" charset="-120"/>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35</a:t>
            </a:fld>
            <a:endParaRPr lang="zh-TW" altLang="en-US"/>
          </a:p>
        </p:txBody>
      </p:sp>
      <p:sp>
        <p:nvSpPr>
          <p:cNvPr id="4" name="文字方塊 3">
            <a:extLst>
              <a:ext uri="{FF2B5EF4-FFF2-40B4-BE49-F238E27FC236}">
                <a16:creationId xmlns:a16="http://schemas.microsoft.com/office/drawing/2014/main" id="{189674FF-14F7-439D-8590-CAEDF4BA468F}"/>
              </a:ext>
            </a:extLst>
          </p:cNvPr>
          <p:cNvSpPr txBox="1"/>
          <p:nvPr/>
        </p:nvSpPr>
        <p:spPr>
          <a:xfrm>
            <a:off x="1440730" y="1245352"/>
            <a:ext cx="10018461" cy="489364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特徵映射圖 </a:t>
            </a:r>
            <a:r>
              <a:rPr lang="en-US" altLang="zh-TW" sz="2400" dirty="0"/>
              <a:t>(FM)</a:t>
            </a:r>
            <a:r>
              <a:rPr lang="zh-TW" altLang="en-US" sz="2400" dirty="0"/>
              <a:t>：將卷積模組的濾波器提取出來並 </a:t>
            </a:r>
            <a:r>
              <a:rPr lang="en-US" altLang="zh-TW" sz="2400" dirty="0"/>
              <a:t>Reshape </a:t>
            </a:r>
            <a:r>
              <a:rPr lang="zh-TW" altLang="en-US" sz="2400" dirty="0"/>
              <a:t>成二維矩陣所形成。</a:t>
            </a:r>
            <a:endParaRPr lang="en-US" altLang="zh-TW" sz="2400" dirty="0"/>
          </a:p>
          <a:p>
            <a:pPr marL="342900" indent="-342900">
              <a:buFont typeface="Arial" panose="020B0604020202020204" pitchFamily="34" charset="0"/>
              <a:buChar char="•"/>
            </a:pPr>
            <a:r>
              <a:rPr lang="zh-TW" altLang="en-US" sz="2400" dirty="0"/>
              <a:t>特徵映射響應圖 </a:t>
            </a:r>
            <a:r>
              <a:rPr lang="en-US" altLang="zh-TW" sz="2400" dirty="0"/>
              <a:t>(RM)</a:t>
            </a:r>
            <a:r>
              <a:rPr lang="zh-TW" altLang="en-US" sz="2400" dirty="0"/>
              <a:t>：將特徵增強模組的輸出進行維度轉換後所形成。</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endParaRPr lang="en-US" altLang="zh-TW" sz="2400" dirty="0"/>
          </a:p>
          <a:p>
            <a:pPr marL="342900" indent="-342900">
              <a:buFont typeface="Arial" panose="020B0604020202020204" pitchFamily="34" charset="0"/>
              <a:buChar char="•"/>
            </a:pPr>
            <a:r>
              <a:rPr lang="zh-TW" altLang="en-US" sz="2400" dirty="0"/>
              <a:t>特徵映射圖之對應影像 </a:t>
            </a:r>
            <a:r>
              <a:rPr lang="en-US" altLang="zh-TW" sz="2400" dirty="0"/>
              <a:t>(CI) </a:t>
            </a:r>
            <a:r>
              <a:rPr lang="zh-TW" altLang="en-US" sz="2400" dirty="0"/>
              <a:t>：記錄資料集中所有影像對特定濾波器的反應，從中選出與該濾波器有最大的反應的影像，並該影像視為該濾波器的對應影像。</a:t>
            </a:r>
            <a:endParaRPr lang="en-US" altLang="zh-TW" sz="2400" dirty="0"/>
          </a:p>
          <a:p>
            <a:pPr marL="342900" indent="-342900">
              <a:buFont typeface="Arial" panose="020B0604020202020204" pitchFamily="34" charset="0"/>
              <a:buChar char="•"/>
            </a:pPr>
            <a:r>
              <a:rPr lang="en-US" altLang="zh-TW" sz="2400" dirty="0"/>
              <a:t>RM-CI</a:t>
            </a:r>
            <a:r>
              <a:rPr lang="zh-TW" altLang="en-US" sz="2400" dirty="0"/>
              <a:t>：根據輸入影像在某層的高斯卷積模組的每一張 </a:t>
            </a:r>
            <a:r>
              <a:rPr lang="en-US" altLang="zh-TW" sz="2400" dirty="0"/>
              <a:t>RM </a:t>
            </a:r>
            <a:r>
              <a:rPr lang="zh-TW" altLang="en-US" sz="2400" dirty="0"/>
              <a:t>的最大反應的位置來找到對應位置的 </a:t>
            </a:r>
            <a:r>
              <a:rPr lang="en-US" altLang="zh-TW" sz="2400" dirty="0"/>
              <a:t>CI </a:t>
            </a:r>
            <a:r>
              <a:rPr lang="zh-TW" altLang="en-US" sz="2400" dirty="0"/>
              <a:t>影像。</a:t>
            </a:r>
            <a:endParaRPr lang="en-US" altLang="zh-TW" sz="2400" dirty="0"/>
          </a:p>
        </p:txBody>
      </p:sp>
      <p:pic>
        <p:nvPicPr>
          <p:cNvPr id="5" name="圖片 4">
            <a:extLst>
              <a:ext uri="{FF2B5EF4-FFF2-40B4-BE49-F238E27FC236}">
                <a16:creationId xmlns:a16="http://schemas.microsoft.com/office/drawing/2014/main" id="{8F575F16-7ED4-4CA0-99A9-010398578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1115" y="2654015"/>
            <a:ext cx="4409767" cy="1391675"/>
          </a:xfrm>
          <a:prstGeom prst="rect">
            <a:avLst/>
          </a:prstGeom>
        </p:spPr>
      </p:pic>
    </p:spTree>
    <p:extLst>
      <p:ext uri="{BB962C8B-B14F-4D97-AF65-F5344CB8AC3E}">
        <p14:creationId xmlns:p14="http://schemas.microsoft.com/office/powerpoint/2010/main" val="205020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2431515" y="971530"/>
            <a:ext cx="6697737"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模型</a:t>
            </a:r>
            <a:r>
              <a:rPr lang="zh-TW" altLang="en-US" sz="2400" dirty="0">
                <a:solidFill>
                  <a:schemeClr val="bg1">
                    <a:lumMod val="75000"/>
                  </a:schemeClr>
                </a:solidFill>
                <a:latin typeface="標楷體" panose="03000509000000000000" pitchFamily="65" charset="-120"/>
                <a:ea typeface="標楷體" panose="03000509000000000000" pitchFamily="65" charset="-120"/>
              </a:rPr>
              <a:t>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485900" lvl="2" indent="-571500">
              <a:buFont typeface="標楷體" panose="03000509000000000000" pitchFamily="65" charset="-120"/>
              <a:buChar char="–"/>
            </a:pPr>
            <a:r>
              <a:rPr lang="zh-TW" altLang="en-US" sz="2000" dirty="0"/>
              <a:t>卷積實作優化</a:t>
            </a:r>
            <a:endParaRPr lang="en-US" altLang="zh-TW" sz="2000" dirty="0"/>
          </a:p>
          <a:p>
            <a:pPr marL="1485900" lvl="2" indent="-571500">
              <a:buFont typeface="標楷體" panose="03000509000000000000" pitchFamily="65" charset="-120"/>
              <a:buChar char="–"/>
            </a:pPr>
            <a:r>
              <a:rPr lang="zh-TW" altLang="en-US" sz="2000" dirty="0"/>
              <a:t>彩色卷積模組的設計與實現</a:t>
            </a:r>
            <a:endParaRPr lang="en-US" altLang="zh-TW" sz="2000" dirty="0"/>
          </a:p>
          <a:p>
            <a:pPr marL="1485900" lvl="2" indent="-571500">
              <a:buFont typeface="標楷體" panose="03000509000000000000" pitchFamily="65" charset="-120"/>
              <a:buChar char="–"/>
            </a:pPr>
            <a:r>
              <a:rPr lang="zh-TW" altLang="en-US" sz="2000" dirty="0"/>
              <a:t>灰階前處理的設計與實現</a:t>
            </a:r>
            <a:endParaRPr lang="en-US" altLang="zh-TW" sz="2000" dirty="0"/>
          </a:p>
          <a:p>
            <a:pPr marL="1485900" lvl="2" indent="-571500">
              <a:buFont typeface="標楷體" panose="03000509000000000000" pitchFamily="65" charset="-120"/>
              <a:buChar char="–"/>
            </a:pPr>
            <a:r>
              <a:rPr lang="zh-TW" altLang="en-US" sz="2000" dirty="0"/>
              <a:t>高斯卷積模組的設計與實現</a:t>
            </a:r>
            <a:endParaRPr lang="en-US" altLang="zh-TW" sz="2000" dirty="0"/>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特徵增強模組之優化設計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ECE81F7A-AC7B-54EA-8DE9-3A60A79E891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67886FD7-39FF-4A92-B6B8-A3AED31F3DFF}"/>
              </a:ext>
            </a:extLst>
          </p:cNvPr>
          <p:cNvSpPr>
            <a:spLocks noGrp="1"/>
          </p:cNvSpPr>
          <p:nvPr>
            <p:ph type="sldNum" sz="quarter" idx="12"/>
          </p:nvPr>
        </p:nvSpPr>
        <p:spPr/>
        <p:txBody>
          <a:bodyPr/>
          <a:lstStyle/>
          <a:p>
            <a:fld id="{E5C60907-9731-46B4-A33D-FDF5DC3BFF3C}" type="slidenum">
              <a:rPr lang="zh-TW" altLang="en-US" smtClean="0"/>
              <a:t>36</a:t>
            </a:fld>
            <a:endParaRPr lang="zh-TW" altLang="en-US"/>
          </a:p>
        </p:txBody>
      </p:sp>
    </p:spTree>
    <p:extLst>
      <p:ext uri="{BB962C8B-B14F-4D97-AF65-F5344CB8AC3E}">
        <p14:creationId xmlns:p14="http://schemas.microsoft.com/office/powerpoint/2010/main" val="4203303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475134"/>
            <a:ext cx="2954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卷積實作優化</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37</a:t>
            </a:fld>
            <a:endParaRPr lang="zh-TW" altLang="en-US"/>
          </a:p>
        </p:txBody>
      </p:sp>
      <p:sp>
        <p:nvSpPr>
          <p:cNvPr id="4" name="文字方塊 3">
            <a:extLst>
              <a:ext uri="{FF2B5EF4-FFF2-40B4-BE49-F238E27FC236}">
                <a16:creationId xmlns:a16="http://schemas.microsoft.com/office/drawing/2014/main" id="{189674FF-14F7-439D-8590-CAEDF4BA468F}"/>
              </a:ext>
            </a:extLst>
          </p:cNvPr>
          <p:cNvSpPr txBox="1"/>
          <p:nvPr/>
        </p:nvSpPr>
        <p:spPr>
          <a:xfrm>
            <a:off x="1072326" y="1536174"/>
            <a:ext cx="10018461" cy="3046988"/>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CIM</a:t>
            </a:r>
            <a:r>
              <a:rPr lang="zh-TW" altLang="en-US" sz="2400" dirty="0"/>
              <a:t>的高斯卷積模組實作上，採用了逐個計算每個 </a:t>
            </a:r>
            <a:r>
              <a:rPr lang="en-US" altLang="zh-TW" sz="2400" dirty="0"/>
              <a:t>Windows </a:t>
            </a:r>
            <a:r>
              <a:rPr lang="zh-TW" altLang="en-US" sz="2400" dirty="0"/>
              <a:t>和濾波器之間的歐氏距離並將結果輸入進高斯函數得出相似度</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我們利用了 </a:t>
            </a:r>
            <a:r>
              <a:rPr lang="en-US" altLang="zh-TW" sz="2400" dirty="0"/>
              <a:t>GPU </a:t>
            </a:r>
            <a:r>
              <a:rPr lang="zh-TW" altLang="en-US" sz="2400" dirty="0"/>
              <a:t>的多核優勢進行平行處理，將每次卷積的所有位置的 </a:t>
            </a:r>
            <a:r>
              <a:rPr lang="en-US" altLang="zh-TW" sz="2400" dirty="0"/>
              <a:t>Windows </a:t>
            </a:r>
            <a:r>
              <a:rPr lang="zh-TW" altLang="en-US" sz="2400" dirty="0"/>
              <a:t>取出來後平行放入 </a:t>
            </a:r>
            <a:r>
              <a:rPr lang="en-US" altLang="zh-TW" sz="2400" dirty="0"/>
              <a:t>GPU </a:t>
            </a:r>
            <a:r>
              <a:rPr lang="zh-TW" altLang="en-US" sz="2400" dirty="0"/>
              <a:t>的多個核心，同時計算這些 </a:t>
            </a:r>
            <a:r>
              <a:rPr lang="en-US" altLang="zh-TW" sz="2400" dirty="0"/>
              <a:t>Windows </a:t>
            </a:r>
            <a:r>
              <a:rPr lang="zh-TW" altLang="en-US" sz="2400" dirty="0"/>
              <a:t>與濾波器的歐氏距離再輸入高斯函數中得出相似度</a:t>
            </a:r>
            <a:endParaRPr lang="en-US" altLang="zh-TW" sz="2400" dirty="0"/>
          </a:p>
        </p:txBody>
      </p:sp>
    </p:spTree>
    <p:extLst>
      <p:ext uri="{BB962C8B-B14F-4D97-AF65-F5344CB8AC3E}">
        <p14:creationId xmlns:p14="http://schemas.microsoft.com/office/powerpoint/2010/main" val="2518935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233678" y="438261"/>
            <a:ext cx="5724644" cy="646331"/>
          </a:xfrm>
          <a:prstGeom prst="rect">
            <a:avLst/>
          </a:prstGeom>
          <a:noFill/>
        </p:spPr>
        <p:txBody>
          <a:bodyPr wrap="none" rtlCol="0">
            <a:spAutoFit/>
          </a:bodyPr>
          <a:lstStyle/>
          <a:p>
            <a:r>
              <a:rPr lang="zh-TW" altLang="en-US" sz="3600" dirty="0"/>
              <a:t>彩色卷積模組的設計與實現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38</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094" y="1654890"/>
            <a:ext cx="6411506" cy="3440320"/>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4736443" y="5544450"/>
            <a:ext cx="3235307" cy="523220"/>
          </a:xfrm>
          <a:prstGeom prst="rect">
            <a:avLst/>
          </a:prstGeom>
          <a:noFill/>
        </p:spPr>
        <p:txBody>
          <a:bodyPr wrap="square" rtlCol="0">
            <a:spAutoFit/>
          </a:bodyPr>
          <a:lstStyle/>
          <a:p>
            <a:r>
              <a:rPr lang="zh-TW" altLang="en-US" sz="2800" dirty="0"/>
              <a:t>色彩感知區塊架構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4505633" y="1954162"/>
            <a:ext cx="825909" cy="289805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07008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848683" y="482508"/>
            <a:ext cx="8494633"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濾波器設計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39</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072326" y="1536174"/>
            <a:ext cx="1001846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輸入彩色影像的通道為</a:t>
            </a:r>
            <a:r>
              <a:rPr lang="en-US" altLang="zh-TW" sz="2400" dirty="0"/>
              <a:t>3</a:t>
            </a:r>
            <a:r>
              <a:rPr lang="zh-TW" altLang="en-US" sz="2400" dirty="0"/>
              <a:t>，設定卷積輸出通道固定為 </a:t>
            </a:r>
            <a:r>
              <a:rPr lang="en-US" altLang="zh-TW" sz="2400" dirty="0"/>
              <a:t>30</a:t>
            </a:r>
          </a:p>
          <a:p>
            <a:pPr marL="342900" indent="-342900">
              <a:buFont typeface="Arial" panose="020B0604020202020204" pitchFamily="34" charset="0"/>
              <a:buChar char="•"/>
            </a:pPr>
            <a:r>
              <a:rPr lang="zh-TW" altLang="en-US" sz="2400" dirty="0"/>
              <a:t>將大小為</a:t>
            </a:r>
            <a:r>
              <a:rPr lang="en-US" altLang="zh-TW" sz="2400" dirty="0"/>
              <a:t>(30, 3)</a:t>
            </a:r>
            <a:r>
              <a:rPr lang="zh-TW" altLang="en-US" sz="2400" dirty="0"/>
              <a:t>的濾波器視為</a:t>
            </a:r>
            <a:r>
              <a:rPr lang="en-US" altLang="zh-TW" sz="2400" dirty="0"/>
              <a:t>30</a:t>
            </a:r>
            <a:r>
              <a:rPr lang="zh-TW" altLang="en-US" sz="2400" dirty="0"/>
              <a:t>個不同基礎顏色</a:t>
            </a:r>
            <a:endParaRPr lang="en-US" altLang="zh-TW" sz="2400" dirty="0"/>
          </a:p>
          <a:p>
            <a:pPr marL="342900" indent="-342900">
              <a:buFont typeface="Arial" panose="020B0604020202020204" pitchFamily="34" charset="0"/>
              <a:buChar char="•"/>
            </a:pPr>
            <a:r>
              <a:rPr lang="en-US" altLang="zh-TW" sz="2400" dirty="0"/>
              <a:t>30</a:t>
            </a:r>
            <a:r>
              <a:rPr lang="zh-TW" altLang="en-US" sz="2400" dirty="0"/>
              <a:t>種基礎色彩 </a:t>
            </a:r>
            <a:r>
              <a:rPr lang="en-US" altLang="zh-TW" sz="2400" dirty="0"/>
              <a:t>= </a:t>
            </a:r>
          </a:p>
          <a:p>
            <a:pPr marL="449263"/>
            <a:r>
              <a:rPr lang="zh-TW" altLang="en-US" sz="2400" dirty="0"/>
              <a:t>日本色彩研究所於 </a:t>
            </a:r>
            <a:r>
              <a:rPr lang="en-US" altLang="zh-TW" sz="2400" dirty="0"/>
              <a:t>1965 </a:t>
            </a:r>
            <a:r>
              <a:rPr lang="zh-TW" altLang="en-US" sz="2400" dirty="0"/>
              <a:t>年提出的 </a:t>
            </a:r>
            <a:r>
              <a:rPr lang="en-US" altLang="zh-TW" sz="2400" dirty="0"/>
              <a:t>PCCS(</a:t>
            </a:r>
            <a:r>
              <a:rPr lang="en-US" altLang="zh-TW" sz="2400" dirty="0" err="1"/>
              <a:t>Pratical</a:t>
            </a:r>
            <a:r>
              <a:rPr lang="en-US" altLang="zh-TW" sz="2400" dirty="0"/>
              <a:t> Color Co-ordinate System) </a:t>
            </a:r>
            <a:r>
              <a:rPr lang="zh-TW" altLang="en-US" sz="2400" dirty="0"/>
              <a:t>的</a:t>
            </a:r>
            <a:r>
              <a:rPr lang="en-US" altLang="zh-TW" sz="2400" dirty="0"/>
              <a:t>24 </a:t>
            </a:r>
            <a:r>
              <a:rPr lang="zh-TW" altLang="en-US" sz="2400" dirty="0"/>
              <a:t>色相環 </a:t>
            </a:r>
            <a:r>
              <a:rPr lang="en-US" altLang="zh-TW" sz="2400" dirty="0"/>
              <a:t>+</a:t>
            </a:r>
            <a:r>
              <a:rPr lang="zh-TW" altLang="en-US" sz="2400" dirty="0"/>
              <a:t> 紅綠藍黑白灰 </a:t>
            </a:r>
            <a:r>
              <a:rPr lang="en-US" altLang="zh-TW" sz="2400" dirty="0"/>
              <a:t>6</a:t>
            </a:r>
            <a:r>
              <a:rPr lang="zh-TW" altLang="en-US" sz="2400" dirty="0"/>
              <a:t> 種基礎色</a:t>
            </a:r>
            <a:endParaRPr lang="en-US" altLang="zh-TW" sz="2400" dirty="0"/>
          </a:p>
        </p:txBody>
      </p:sp>
      <p:pic>
        <p:nvPicPr>
          <p:cNvPr id="6" name="圖片 5">
            <a:extLst>
              <a:ext uri="{FF2B5EF4-FFF2-40B4-BE49-F238E27FC236}">
                <a16:creationId xmlns:a16="http://schemas.microsoft.com/office/drawing/2014/main" id="{B40F099B-33A7-49B3-9ACD-64E74073D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696" y="3625172"/>
            <a:ext cx="2582442" cy="2582442"/>
          </a:xfrm>
          <a:prstGeom prst="rect">
            <a:avLst/>
          </a:prstGeom>
        </p:spPr>
      </p:pic>
      <p:pic>
        <p:nvPicPr>
          <p:cNvPr id="8" name="圖片 7">
            <a:extLst>
              <a:ext uri="{FF2B5EF4-FFF2-40B4-BE49-F238E27FC236}">
                <a16:creationId xmlns:a16="http://schemas.microsoft.com/office/drawing/2014/main" id="{13FA7BFA-5DDA-4FD2-8E9B-B4FB6CD56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510" y="4436072"/>
            <a:ext cx="6720703" cy="960642"/>
          </a:xfrm>
          <a:prstGeom prst="rect">
            <a:avLst/>
          </a:prstGeom>
          <a:ln>
            <a:solidFill>
              <a:schemeClr val="tx1"/>
            </a:solidFill>
          </a:ln>
        </p:spPr>
      </p:pic>
    </p:spTree>
    <p:extLst>
      <p:ext uri="{BB962C8B-B14F-4D97-AF65-F5344CB8AC3E}">
        <p14:creationId xmlns:p14="http://schemas.microsoft.com/office/powerpoint/2010/main" val="900675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隨著深度學習的蓬勃發展，人工智慧的應用也漸漸普及到各行各業。然而，現在大部分模型卻為</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黑盒</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模型，雖然了解運作原理，卻無法得知做出預測的具體根據與邏輯。</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在特定的關鍵領域</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如金融、醫療</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需要有支撐決策的理由與邏輯才足以讓人採用。</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407C7B3-B6FA-4BEB-AB1C-618BDB3FD430}"/>
              </a:ext>
            </a:extLst>
          </p:cNvPr>
          <p:cNvSpPr>
            <a:spLocks noGrp="1"/>
          </p:cNvSpPr>
          <p:nvPr>
            <p:ph type="sldNum" sz="quarter" idx="12"/>
          </p:nvPr>
        </p:nvSpPr>
        <p:spPr/>
        <p:txBody>
          <a:bodyPr/>
          <a:lstStyle/>
          <a:p>
            <a:fld id="{E5C60907-9731-46B4-A33D-FDF5DC3BFF3C}" type="slidenum">
              <a:rPr lang="zh-TW" altLang="en-US" smtClean="0"/>
              <a:t>4</a:t>
            </a:fld>
            <a:endParaRPr lang="zh-TW" altLang="en-US"/>
          </a:p>
        </p:txBody>
      </p:sp>
    </p:spTree>
    <p:extLst>
      <p:ext uri="{BB962C8B-B14F-4D97-AF65-F5344CB8AC3E}">
        <p14:creationId xmlns:p14="http://schemas.microsoft.com/office/powerpoint/2010/main" val="1323640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(1/3)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40</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1569660"/>
          </a:xfrm>
          <a:prstGeom prst="rect">
            <a:avLst/>
          </a:prstGeom>
          <a:noFill/>
        </p:spPr>
        <p:txBody>
          <a:bodyPr wrap="square" rtlCol="0">
            <a:spAutoFit/>
          </a:bodyPr>
          <a:lstStyle/>
          <a:p>
            <a:pPr marL="457200" indent="-457200">
              <a:buFont typeface="+mj-lt"/>
              <a:buAutoNum type="arabicPeriod"/>
            </a:pPr>
            <a:r>
              <a:rPr lang="zh-TW" altLang="en-US" sz="2400" dirty="0"/>
              <a:t>和傳統卷積一樣使用</a:t>
            </a:r>
            <a:r>
              <a:rPr lang="en-US" altLang="zh-TW" sz="2400" dirty="0"/>
              <a:t>Slide Windows</a:t>
            </a:r>
            <a:r>
              <a:rPr lang="zh-TW" altLang="en-US" sz="2400" dirty="0"/>
              <a:t>滑動遍歷整張影像</a:t>
            </a:r>
            <a:endParaRPr lang="en-US" altLang="zh-TW" sz="2400" dirty="0"/>
          </a:p>
          <a:p>
            <a:pPr marL="457200" indent="-457200">
              <a:buFont typeface="+mj-lt"/>
              <a:buAutoNum type="arabicPeriod"/>
            </a:pPr>
            <a:r>
              <a:rPr lang="zh-TW" altLang="en-US" sz="2400" dirty="0"/>
              <a:t>透過將 </a:t>
            </a:r>
            <a:r>
              <a:rPr lang="en-US" altLang="zh-TW" sz="2400" dirty="0"/>
              <a:t>Windows </a:t>
            </a:r>
            <a:r>
              <a:rPr lang="zh-TW" altLang="en-US" sz="2400" dirty="0"/>
              <a:t>內的所有像素的 </a:t>
            </a:r>
            <a:r>
              <a:rPr lang="en-US" altLang="zh-TW" sz="2400" dirty="0"/>
              <a:t>RGB </a:t>
            </a:r>
            <a:r>
              <a:rPr lang="zh-TW" altLang="en-US" sz="2400" dirty="0"/>
              <a:t>值進行加總與平均計算平均色</a:t>
            </a:r>
            <a:endParaRPr lang="en-US" altLang="zh-TW" sz="2400" dirty="0"/>
          </a:p>
          <a:p>
            <a:pPr marL="457200" indent="-457200">
              <a:buFont typeface="+mj-lt"/>
              <a:buAutoNum type="arabicPeriod"/>
            </a:pPr>
            <a:r>
              <a:rPr lang="zh-TW" altLang="en-US" sz="2400" dirty="0"/>
              <a:t>計算平均色與各個濾波器的色差</a:t>
            </a:r>
            <a:endParaRPr lang="en-US" altLang="zh-TW" sz="2400" dirty="0"/>
          </a:p>
          <a:p>
            <a:pPr marL="457200" indent="-457200">
              <a:buFont typeface="+mj-lt"/>
              <a:buAutoNum type="arabicPeriod"/>
            </a:pPr>
            <a:r>
              <a:rPr lang="zh-TW" altLang="en-US" sz="2400" dirty="0"/>
              <a:t>輸入高斯函數將色差轉換成相似度進行輸出</a:t>
            </a:r>
            <a:endParaRPr lang="en-US" altLang="zh-TW" sz="2400" dirty="0"/>
          </a:p>
        </p:txBody>
      </p:sp>
      <p:pic>
        <p:nvPicPr>
          <p:cNvPr id="9" name="圖片 8">
            <a:extLst>
              <a:ext uri="{FF2B5EF4-FFF2-40B4-BE49-F238E27FC236}">
                <a16:creationId xmlns:a16="http://schemas.microsoft.com/office/drawing/2014/main" id="{D742F30A-8340-483B-BE63-594FEA8DD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247" y="3308492"/>
            <a:ext cx="6209505" cy="2683304"/>
          </a:xfrm>
          <a:prstGeom prst="rect">
            <a:avLst/>
          </a:prstGeom>
        </p:spPr>
      </p:pic>
    </p:spTree>
    <p:extLst>
      <p:ext uri="{BB962C8B-B14F-4D97-AF65-F5344CB8AC3E}">
        <p14:creationId xmlns:p14="http://schemas.microsoft.com/office/powerpoint/2010/main" val="29361146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41</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4154984"/>
          </a:xfrm>
          <a:prstGeom prst="rect">
            <a:avLst/>
          </a:prstGeom>
          <a:noFill/>
        </p:spPr>
        <p:txBody>
          <a:bodyPr wrap="square" rtlCol="0">
            <a:spAutoFit/>
          </a:bodyPr>
          <a:lstStyle/>
          <a:p>
            <a:pPr marL="457200" indent="-457200">
              <a:buFont typeface="Arial" panose="020B0604020202020204" pitchFamily="34" charset="0"/>
              <a:buChar char="•"/>
            </a:pPr>
            <a:r>
              <a:rPr lang="zh-TW" altLang="en-US" sz="2400" dirty="0"/>
              <a:t>歐式距離</a:t>
            </a:r>
            <a:r>
              <a:rPr lang="en-US" altLang="zh-TW" sz="2400" dirty="0"/>
              <a:t>(Euclidean)</a:t>
            </a:r>
            <a:r>
              <a:rPr lang="zh-TW" altLang="en-US" sz="2400" dirty="0"/>
              <a:t>：直接計算</a:t>
            </a:r>
            <a:r>
              <a:rPr lang="en-US" altLang="zh-TW" sz="2400" dirty="0"/>
              <a:t>RGB</a:t>
            </a:r>
            <a:r>
              <a:rPr lang="zh-TW" altLang="en-US" sz="2400" dirty="0"/>
              <a:t>值的歐式距離</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r>
              <a:rPr lang="en-US" altLang="zh-TW" sz="2400" dirty="0"/>
              <a:t>LAB</a:t>
            </a:r>
            <a:r>
              <a:rPr lang="zh-TW" altLang="en-US" sz="2400" dirty="0"/>
              <a:t> </a:t>
            </a:r>
            <a:r>
              <a:rPr lang="en-US" altLang="zh-TW" sz="2400" dirty="0"/>
              <a:t>Euclidean</a:t>
            </a:r>
            <a:r>
              <a:rPr lang="zh-TW" altLang="en-US" sz="2400" dirty="0"/>
              <a:t>：由 </a:t>
            </a:r>
            <a:r>
              <a:rPr lang="en-US" altLang="zh-TW" sz="2400" dirty="0" err="1"/>
              <a:t>CompuPhase</a:t>
            </a:r>
            <a:r>
              <a:rPr lang="en-US" altLang="zh-TW" sz="2400" dirty="0"/>
              <a:t> </a:t>
            </a:r>
            <a:r>
              <a:rPr lang="zh-TW" altLang="en-US" sz="2400" dirty="0"/>
              <a:t>公司提出的一種低成本的加權歐幾里得距離公式，利用這個公式便可以用兩個顏色的 </a:t>
            </a:r>
            <a:r>
              <a:rPr lang="en-US" altLang="zh-TW" sz="2400" dirty="0"/>
              <a:t>RGB </a:t>
            </a:r>
            <a:r>
              <a:rPr lang="zh-TW" altLang="en-US" sz="2400" dirty="0"/>
              <a:t>值計算出接近 </a:t>
            </a:r>
            <a:r>
              <a:rPr lang="en-US" altLang="zh-TW" sz="2400" dirty="0"/>
              <a:t>CIE L*u*v(CIEL*a*b) </a:t>
            </a:r>
            <a:r>
              <a:rPr lang="zh-TW" altLang="en-US" sz="2400" dirty="0"/>
              <a:t>空間中的距離</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10" name="圖片 9">
            <a:extLst>
              <a:ext uri="{FF2B5EF4-FFF2-40B4-BE49-F238E27FC236}">
                <a16:creationId xmlns:a16="http://schemas.microsoft.com/office/drawing/2014/main" id="{54F309B8-5855-4BFC-A76B-5838D620B28F}"/>
              </a:ext>
            </a:extLst>
          </p:cNvPr>
          <p:cNvPicPr>
            <a:picLocks noChangeAspect="1"/>
          </p:cNvPicPr>
          <p:nvPr/>
        </p:nvPicPr>
        <p:blipFill>
          <a:blip r:embed="rId2"/>
          <a:stretch>
            <a:fillRect/>
          </a:stretch>
        </p:blipFill>
        <p:spPr>
          <a:xfrm>
            <a:off x="3448784" y="4121854"/>
            <a:ext cx="5336769" cy="2124087"/>
          </a:xfrm>
          <a:prstGeom prst="rect">
            <a:avLst/>
          </a:prstGeom>
        </p:spPr>
      </p:pic>
      <p:pic>
        <p:nvPicPr>
          <p:cNvPr id="13" name="圖片 12">
            <a:extLst>
              <a:ext uri="{FF2B5EF4-FFF2-40B4-BE49-F238E27FC236}">
                <a16:creationId xmlns:a16="http://schemas.microsoft.com/office/drawing/2014/main" id="{EEFD8143-F24A-403C-86FC-307D0BC28991}"/>
              </a:ext>
            </a:extLst>
          </p:cNvPr>
          <p:cNvPicPr>
            <a:picLocks noChangeAspect="1"/>
          </p:cNvPicPr>
          <p:nvPr/>
        </p:nvPicPr>
        <p:blipFill>
          <a:blip r:embed="rId3"/>
          <a:stretch>
            <a:fillRect/>
          </a:stretch>
        </p:blipFill>
        <p:spPr>
          <a:xfrm>
            <a:off x="3448784" y="2059321"/>
            <a:ext cx="4911213" cy="503436"/>
          </a:xfrm>
          <a:prstGeom prst="rect">
            <a:avLst/>
          </a:prstGeom>
        </p:spPr>
      </p:pic>
    </p:spTree>
    <p:extLst>
      <p:ext uri="{BB962C8B-B14F-4D97-AF65-F5344CB8AC3E}">
        <p14:creationId xmlns:p14="http://schemas.microsoft.com/office/powerpoint/2010/main" val="29973270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(3/3)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42</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4524315"/>
          </a:xfrm>
          <a:prstGeom prst="rect">
            <a:avLst/>
          </a:prstGeom>
          <a:noFill/>
        </p:spPr>
        <p:txBody>
          <a:bodyPr wrap="square" rtlCol="0">
            <a:spAutoFit/>
          </a:bodyPr>
          <a:lstStyle/>
          <a:p>
            <a:pPr marL="457200" indent="-457200">
              <a:buFont typeface="Arial" panose="020B0604020202020204" pitchFamily="34" charset="0"/>
              <a:buChar char="•"/>
            </a:pPr>
            <a:r>
              <a:rPr lang="en-US" altLang="zh-TW" sz="2400" dirty="0"/>
              <a:t>Weighted Euclidean </a:t>
            </a:r>
            <a:r>
              <a:rPr lang="zh-TW" altLang="en-US" sz="2400" dirty="0"/>
              <a:t>：根據伽馬校正理論，人們對於每個顏色的亮度感知呈現不同的非線性曲線，因此對於不同的色彩的權重應該要是不同的，因此我們參考了一種常見計算色差的加權歐氏距離的公式 。</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r>
              <a:rPr lang="zh-TW" altLang="en-US" sz="2400" dirty="0"/>
              <a:t>經過我們的實驗後發現三者在準確度和可解釋圖片的產生上十分相似，</a:t>
            </a:r>
            <a:endParaRPr lang="en-US" altLang="zh-TW" sz="2400" dirty="0"/>
          </a:p>
          <a:p>
            <a:r>
              <a:rPr lang="zh-TW" altLang="en-US" sz="2400" dirty="0"/>
              <a:t>      但考量到 </a:t>
            </a:r>
            <a:r>
              <a:rPr lang="en-US" altLang="zh-TW" sz="2400" dirty="0"/>
              <a:t>Euclidean </a:t>
            </a:r>
            <a:r>
              <a:rPr lang="zh-TW" altLang="en-US" sz="2400" dirty="0"/>
              <a:t>方法會容易受到 </a:t>
            </a:r>
            <a:r>
              <a:rPr lang="en-US" altLang="zh-TW" sz="2400" dirty="0"/>
              <a:t>RGB </a:t>
            </a:r>
            <a:r>
              <a:rPr lang="zh-TW" altLang="en-US" sz="2400" dirty="0"/>
              <a:t>值的細微不同而產生變化，</a:t>
            </a:r>
            <a:endParaRPr lang="en-US" altLang="zh-TW" sz="2400" dirty="0"/>
          </a:p>
          <a:p>
            <a:r>
              <a:rPr lang="zh-TW" altLang="en-US" sz="2400" dirty="0"/>
              <a:t>      使用 </a:t>
            </a:r>
            <a:r>
              <a:rPr lang="en-US" altLang="zh-TW" sz="2400" dirty="0"/>
              <a:t>Weight Euclidean </a:t>
            </a:r>
            <a:r>
              <a:rPr lang="zh-TW" altLang="en-US" sz="2400" dirty="0"/>
              <a:t>方法會需要因應不同的資料集去調整加權數值，</a:t>
            </a:r>
            <a:endParaRPr lang="en-US" altLang="zh-TW" sz="2400" dirty="0"/>
          </a:p>
          <a:p>
            <a:pPr marL="449263"/>
            <a:r>
              <a:rPr lang="zh-TW" altLang="en-US" sz="2400" dirty="0"/>
              <a:t>我們最終選擇了穩定性較高的 </a:t>
            </a:r>
            <a:r>
              <a:rPr lang="en-US" altLang="zh-TW" sz="2400" dirty="0"/>
              <a:t>LAB Euclidean </a:t>
            </a:r>
            <a:r>
              <a:rPr lang="zh-TW" altLang="en-US" sz="2400" dirty="0"/>
              <a:t>方法來計算色彩感知區塊中輸入影像和 </a:t>
            </a:r>
            <a:r>
              <a:rPr lang="en-US" altLang="zh-TW" sz="2400" dirty="0"/>
              <a:t>30 </a:t>
            </a:r>
            <a:r>
              <a:rPr lang="zh-TW" altLang="en-US" sz="2400" dirty="0"/>
              <a:t>類基礎顏色的色差 值</a:t>
            </a:r>
            <a:endParaRPr lang="en-US" altLang="zh-TW" sz="2400" dirty="0"/>
          </a:p>
        </p:txBody>
      </p:sp>
      <p:pic>
        <p:nvPicPr>
          <p:cNvPr id="9" name="圖片 8">
            <a:extLst>
              <a:ext uri="{FF2B5EF4-FFF2-40B4-BE49-F238E27FC236}">
                <a16:creationId xmlns:a16="http://schemas.microsoft.com/office/drawing/2014/main" id="{BF133200-3D8A-4FEE-877A-C1802FD424FB}"/>
              </a:ext>
            </a:extLst>
          </p:cNvPr>
          <p:cNvPicPr>
            <a:picLocks noChangeAspect="1"/>
          </p:cNvPicPr>
          <p:nvPr/>
        </p:nvPicPr>
        <p:blipFill>
          <a:blip r:embed="rId2"/>
          <a:stretch>
            <a:fillRect/>
          </a:stretch>
        </p:blipFill>
        <p:spPr>
          <a:xfrm>
            <a:off x="2971800" y="2889105"/>
            <a:ext cx="6002594" cy="746061"/>
          </a:xfrm>
          <a:prstGeom prst="rect">
            <a:avLst/>
          </a:prstGeom>
        </p:spPr>
      </p:pic>
    </p:spTree>
    <p:extLst>
      <p:ext uri="{BB962C8B-B14F-4D97-AF65-F5344CB8AC3E}">
        <p14:creationId xmlns:p14="http://schemas.microsoft.com/office/powerpoint/2010/main" val="87835044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392480"/>
            <a:ext cx="5262979" cy="646331"/>
          </a:xfrm>
          <a:prstGeom prst="rect">
            <a:avLst/>
          </a:prstGeom>
          <a:noFill/>
        </p:spPr>
        <p:txBody>
          <a:bodyPr wrap="none" rtlCol="0">
            <a:spAutoFit/>
          </a:bodyPr>
          <a:lstStyle/>
          <a:p>
            <a:r>
              <a:rPr lang="zh-TW" altLang="en-US" sz="3600" dirty="0"/>
              <a:t>灰階前處理的設計與實現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43</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61094" y="1874891"/>
            <a:ext cx="6411506" cy="3000317"/>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4736443" y="5544450"/>
            <a:ext cx="3235307" cy="523220"/>
          </a:xfrm>
          <a:prstGeom prst="rect">
            <a:avLst/>
          </a:prstGeom>
          <a:noFill/>
        </p:spPr>
        <p:txBody>
          <a:bodyPr wrap="square" rtlCol="0">
            <a:spAutoFit/>
          </a:bodyPr>
          <a:lstStyle/>
          <a:p>
            <a:r>
              <a:rPr lang="zh-TW" altLang="en-US" sz="2800" dirty="0"/>
              <a:t>輪廓感知區塊架構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4188542" y="2300748"/>
            <a:ext cx="707924" cy="218276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398316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09" y="461922"/>
            <a:ext cx="5262979" cy="646331"/>
          </a:xfrm>
          <a:prstGeom prst="rect">
            <a:avLst/>
          </a:prstGeom>
          <a:noFill/>
        </p:spPr>
        <p:txBody>
          <a:bodyPr wrap="none" rtlCol="0">
            <a:spAutoFit/>
          </a:bodyPr>
          <a:lstStyle/>
          <a:p>
            <a:r>
              <a:rPr lang="zh-TW" altLang="en-US" sz="3600" dirty="0"/>
              <a:t>灰階前處理的設計與實現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44</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2308324"/>
          </a:xfrm>
          <a:prstGeom prst="rect">
            <a:avLst/>
          </a:prstGeom>
          <a:noFill/>
        </p:spPr>
        <p:txBody>
          <a:bodyPr wrap="square" rtlCol="0">
            <a:spAutoFit/>
          </a:bodyPr>
          <a:lstStyle/>
          <a:p>
            <a:r>
              <a:rPr lang="zh-TW" altLang="en-US" sz="2400" dirty="0"/>
              <a:t>彩色影像輸入後：</a:t>
            </a:r>
            <a:endParaRPr lang="en-US" altLang="zh-TW" sz="2400" dirty="0"/>
          </a:p>
          <a:p>
            <a:pPr marL="457200" indent="-457200">
              <a:buFont typeface="+mj-lt"/>
              <a:buAutoNum type="arabicPeriod"/>
            </a:pPr>
            <a:r>
              <a:rPr lang="zh-TW" altLang="en-US" sz="2400" dirty="0"/>
              <a:t>將彩色影像灰階化成灰階影像，公式如</a:t>
            </a:r>
            <a:r>
              <a:rPr lang="en-US" altLang="zh-TW" sz="2400" dirty="0"/>
              <a:t>(3.4)</a:t>
            </a:r>
          </a:p>
          <a:p>
            <a:pPr marL="457200" indent="-457200">
              <a:buFont typeface="+mj-lt"/>
              <a:buAutoNum type="arabicPeriod"/>
            </a:pPr>
            <a:endParaRPr lang="en-US" altLang="zh-TW" sz="2400" dirty="0"/>
          </a:p>
          <a:p>
            <a:pPr marL="457200" indent="-457200">
              <a:buFont typeface="+mj-lt"/>
              <a:buAutoNum type="arabicPeriod"/>
            </a:pPr>
            <a:endParaRPr lang="en-US" altLang="zh-TW" sz="2400" dirty="0"/>
          </a:p>
          <a:p>
            <a:pPr marL="457200" indent="-457200">
              <a:buFont typeface="+mj-lt"/>
              <a:buAutoNum type="arabicPeriod"/>
            </a:pPr>
            <a:r>
              <a:rPr lang="zh-TW" altLang="en-US" sz="2400" dirty="0"/>
              <a:t>使用</a:t>
            </a:r>
            <a:r>
              <a:rPr lang="en-US" altLang="zh-TW" sz="2400" dirty="0"/>
              <a:t>Min-max</a:t>
            </a:r>
            <a:r>
              <a:rPr lang="zh-TW" altLang="en-US" sz="2400" dirty="0"/>
              <a:t>正規化將灰階影像的範圍正規化到</a:t>
            </a:r>
            <a:r>
              <a:rPr lang="en-US" altLang="zh-TW" sz="2400" dirty="0"/>
              <a:t>[0, 1]</a:t>
            </a:r>
          </a:p>
          <a:p>
            <a:pPr marL="457200" indent="-457200">
              <a:buFont typeface="+mj-lt"/>
              <a:buAutoNum type="arabicPeriod"/>
            </a:pPr>
            <a:endParaRPr lang="en-US" altLang="zh-TW" sz="2400" dirty="0"/>
          </a:p>
        </p:txBody>
      </p:sp>
      <p:pic>
        <p:nvPicPr>
          <p:cNvPr id="4" name="圖片 3">
            <a:extLst>
              <a:ext uri="{FF2B5EF4-FFF2-40B4-BE49-F238E27FC236}">
                <a16:creationId xmlns:a16="http://schemas.microsoft.com/office/drawing/2014/main" id="{7789EA3B-EC72-4404-875F-64DD585226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12936" y="2318584"/>
            <a:ext cx="5921306" cy="417173"/>
          </a:xfrm>
          <a:prstGeom prst="rect">
            <a:avLst/>
          </a:prstGeom>
        </p:spPr>
      </p:pic>
      <p:pic>
        <p:nvPicPr>
          <p:cNvPr id="10" name="圖片 9">
            <a:extLst>
              <a:ext uri="{FF2B5EF4-FFF2-40B4-BE49-F238E27FC236}">
                <a16:creationId xmlns:a16="http://schemas.microsoft.com/office/drawing/2014/main" id="{144015EA-3D22-4EA0-A00B-5C1A98441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069" y="3365720"/>
            <a:ext cx="3685311" cy="3033345"/>
          </a:xfrm>
          <a:prstGeom prst="rect">
            <a:avLst/>
          </a:prstGeom>
        </p:spPr>
      </p:pic>
    </p:spTree>
    <p:extLst>
      <p:ext uri="{BB962C8B-B14F-4D97-AF65-F5344CB8AC3E}">
        <p14:creationId xmlns:p14="http://schemas.microsoft.com/office/powerpoint/2010/main" val="14674499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392480"/>
            <a:ext cx="5724644" cy="646331"/>
          </a:xfrm>
          <a:prstGeom prst="rect">
            <a:avLst/>
          </a:prstGeom>
          <a:noFill/>
        </p:spPr>
        <p:txBody>
          <a:bodyPr wrap="none" rtlCol="0">
            <a:spAutoFit/>
          </a:bodyPr>
          <a:lstStyle/>
          <a:p>
            <a:r>
              <a:rPr lang="zh-TW" altLang="en-US" sz="3600" dirty="0"/>
              <a:t>高斯卷積模組的設計與實現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45</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6079" y="2098880"/>
            <a:ext cx="5479921" cy="2564374"/>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2288211" y="5544450"/>
            <a:ext cx="3235307" cy="523220"/>
          </a:xfrm>
          <a:prstGeom prst="rect">
            <a:avLst/>
          </a:prstGeom>
          <a:noFill/>
        </p:spPr>
        <p:txBody>
          <a:bodyPr wrap="square" rtlCol="0">
            <a:spAutoFit/>
          </a:bodyPr>
          <a:lstStyle/>
          <a:p>
            <a:r>
              <a:rPr lang="zh-TW" altLang="en-US" sz="2800" dirty="0"/>
              <a:t>輪廓感知區塊架構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2588342" y="2330246"/>
            <a:ext cx="597310" cy="210902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2FF4107D-2982-4C9B-9093-ADB583B77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722" y="2135249"/>
            <a:ext cx="4737417" cy="2600405"/>
          </a:xfrm>
          <a:prstGeom prst="rect">
            <a:avLst/>
          </a:prstGeom>
        </p:spPr>
      </p:pic>
      <p:sp>
        <p:nvSpPr>
          <p:cNvPr id="10" name="文字方塊 9">
            <a:extLst>
              <a:ext uri="{FF2B5EF4-FFF2-40B4-BE49-F238E27FC236}">
                <a16:creationId xmlns:a16="http://schemas.microsoft.com/office/drawing/2014/main" id="{BEDF371A-2000-4858-B997-BE7CB2BEBCAB}"/>
              </a:ext>
            </a:extLst>
          </p:cNvPr>
          <p:cNvSpPr txBox="1"/>
          <p:nvPr/>
        </p:nvSpPr>
        <p:spPr>
          <a:xfrm>
            <a:off x="7797405" y="5570483"/>
            <a:ext cx="3170052" cy="523220"/>
          </a:xfrm>
          <a:prstGeom prst="rect">
            <a:avLst/>
          </a:prstGeom>
          <a:noFill/>
        </p:spPr>
        <p:txBody>
          <a:bodyPr wrap="square" rtlCol="0">
            <a:spAutoFit/>
          </a:bodyPr>
          <a:lstStyle/>
          <a:p>
            <a:r>
              <a:rPr lang="zh-TW" altLang="en-US" sz="2800" dirty="0"/>
              <a:t>特徵傳遞區塊架構</a:t>
            </a:r>
          </a:p>
        </p:txBody>
      </p:sp>
      <p:sp>
        <p:nvSpPr>
          <p:cNvPr id="11" name="矩形: 圓角 10">
            <a:extLst>
              <a:ext uri="{FF2B5EF4-FFF2-40B4-BE49-F238E27FC236}">
                <a16:creationId xmlns:a16="http://schemas.microsoft.com/office/drawing/2014/main" id="{D04AB35B-C028-4AC4-883F-502DE5A44F43}"/>
              </a:ext>
            </a:extLst>
          </p:cNvPr>
          <p:cNvSpPr/>
          <p:nvPr/>
        </p:nvSpPr>
        <p:spPr>
          <a:xfrm>
            <a:off x="8170605" y="2380942"/>
            <a:ext cx="550607" cy="210902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246957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929798" y="453295"/>
            <a:ext cx="8494633"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濾波器設計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46</a:t>
            </a:fld>
            <a:endParaRPr lang="zh-TW" altLang="en-US"/>
          </a:p>
        </p:txBody>
      </p:sp>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3FBB8CB7-B105-4E70-B377-25D78A3CE88A}"/>
                  </a:ext>
                </a:extLst>
              </p:cNvPr>
              <p:cNvSpPr txBox="1"/>
              <p:nvPr/>
            </p:nvSpPr>
            <p:spPr>
              <a:xfrm>
                <a:off x="1167885" y="1380383"/>
                <a:ext cx="10018461" cy="23462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使用</a:t>
                </a:r>
                <a:r>
                  <a:rPr lang="en-US" altLang="zh-TW" sz="2400" dirty="0" err="1"/>
                  <a:t>Kaiming</a:t>
                </a:r>
                <a:r>
                  <a:rPr lang="en-US" altLang="zh-TW" sz="2400" dirty="0"/>
                  <a:t> Uniform</a:t>
                </a:r>
                <a:r>
                  <a:rPr lang="zh-TW" altLang="en-US" sz="2400" dirty="0"/>
                  <a:t> 進行初始化，範圍為</a:t>
                </a:r>
                <a14:m>
                  <m:oMath xmlns:m="http://schemas.openxmlformats.org/officeDocument/2006/math">
                    <m:r>
                      <a:rPr lang="en-US" altLang="zh-TW" sz="2400" b="0" i="1" smtClean="0">
                        <a:latin typeface="Cambria Math" panose="02040503050406030204" pitchFamily="18" charset="0"/>
                      </a:rPr>
                      <m:t>[−</m:t>
                    </m:r>
                    <m:rad>
                      <m:radPr>
                        <m:degHide m:val="on"/>
                        <m:ctrlPr>
                          <a:rPr lang="en-US" altLang="zh-TW" sz="2400" b="0" i="1" smtClean="0">
                            <a:latin typeface="Cambria Math" panose="02040503050406030204" pitchFamily="18" charset="0"/>
                          </a:rPr>
                        </m:ctrlPr>
                      </m:radPr>
                      <m:deg/>
                      <m:e>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6</m:t>
                            </m:r>
                          </m:num>
                          <m:den>
                            <m:r>
                              <a:rPr lang="en-US" altLang="zh-TW" sz="2400" b="0" i="1" smtClean="0">
                                <a:latin typeface="Cambria Math" panose="02040503050406030204" pitchFamily="18" charset="0"/>
                              </a:rPr>
                              <m:t>𝑓𝑎𝑛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rad>
                      <m:radPr>
                        <m:degHide m:val="on"/>
                        <m:ctrlPr>
                          <a:rPr lang="en-US" altLang="zh-TW" sz="2400" i="1">
                            <a:latin typeface="Cambria Math" panose="02040503050406030204" pitchFamily="18" charset="0"/>
                          </a:rPr>
                        </m:ctrlPr>
                      </m:radPr>
                      <m:deg/>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6</m:t>
                            </m:r>
                          </m:num>
                          <m:den>
                            <m:r>
                              <a:rPr lang="en-US" altLang="zh-TW" sz="2400" i="1">
                                <a:latin typeface="Cambria Math" panose="02040503050406030204" pitchFamily="18" charset="0"/>
                              </a:rPr>
                              <m:t>𝑓𝑎</m:t>
                            </m:r>
                            <m:r>
                              <a:rPr lang="en-US" altLang="zh-TW" sz="2400" b="0" i="1" smtClean="0">
                                <a:latin typeface="Cambria Math" panose="02040503050406030204" pitchFamily="18" charset="0"/>
                              </a:rPr>
                              <m:t>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oMath>
                </a14:m>
                <a:r>
                  <a:rPr lang="zh-TW" altLang="en-US" sz="2400" dirty="0"/>
                  <a:t>，</a:t>
                </a:r>
                <a:r>
                  <a:rPr lang="en-US" altLang="zh-TW" sz="2400" dirty="0"/>
                  <a:t>fan_in</a:t>
                </a:r>
                <a14:m>
                  <m:oMath xmlns:m="http://schemas.openxmlformats.org/officeDocument/2006/math">
                    <m:r>
                      <a:rPr lang="zh-TW" altLang="en-US" sz="2400" i="1" dirty="0">
                        <a:latin typeface="Cambria Math" panose="02040503050406030204" pitchFamily="18" charset="0"/>
                      </a:rPr>
                      <m:t>為</m:t>
                    </m:r>
                  </m:oMath>
                </a14:m>
                <a:r>
                  <a:rPr lang="zh-TW" altLang="en-US" sz="2400" b="0" dirty="0"/>
                  <a:t>輸入通道數</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err="1"/>
                  <a:t>Kaiming</a:t>
                </a:r>
                <a:r>
                  <a:rPr lang="en-US" altLang="zh-TW" sz="2400" dirty="0"/>
                  <a:t> Uniform </a:t>
                </a:r>
                <a:r>
                  <a:rPr lang="zh-TW" altLang="en-US" sz="2400" dirty="0"/>
                  <a:t>相較於常用的 </a:t>
                </a:r>
                <a:r>
                  <a:rPr lang="en-US" altLang="zh-TW" sz="2400" dirty="0"/>
                  <a:t>Uniform </a:t>
                </a:r>
                <a:r>
                  <a:rPr lang="zh-TW" altLang="en-US" sz="2400" dirty="0"/>
                  <a:t>初始化和 </a:t>
                </a:r>
                <a:r>
                  <a:rPr lang="en-US" altLang="zh-TW" sz="2400" dirty="0"/>
                  <a:t>Xavier Uniform</a:t>
                </a:r>
                <a:r>
                  <a:rPr lang="zh-TW" altLang="en-US" sz="2400" dirty="0"/>
                  <a:t>，不僅解決了梯度消失問題也多考慮了整流線性單位函數</a:t>
                </a:r>
                <a:r>
                  <a:rPr lang="en-US" altLang="zh-TW" sz="2400" dirty="0"/>
                  <a:t>(</a:t>
                </a:r>
                <a:r>
                  <a:rPr lang="en-US" altLang="zh-TW" sz="2400" dirty="0" err="1"/>
                  <a:t>ReLU</a:t>
                </a:r>
                <a:r>
                  <a:rPr lang="en-US" altLang="zh-TW" sz="2400" dirty="0"/>
                  <a:t>)</a:t>
                </a:r>
                <a:endParaRPr lang="en-US" altLang="zh-TW" sz="2400" b="0" dirty="0"/>
              </a:p>
            </p:txBody>
          </p:sp>
        </mc:Choice>
        <mc:Fallback>
          <p:sp>
            <p:nvSpPr>
              <p:cNvPr id="5" name="文字方塊 4">
                <a:extLst>
                  <a:ext uri="{FF2B5EF4-FFF2-40B4-BE49-F238E27FC236}">
                    <a16:creationId xmlns:a16="http://schemas.microsoft.com/office/drawing/2014/main" id="{3FBB8CB7-B105-4E70-B377-25D78A3CE88A}"/>
                  </a:ext>
                </a:extLst>
              </p:cNvPr>
              <p:cNvSpPr txBox="1">
                <a:spLocks noRot="1" noChangeAspect="1" noMove="1" noResize="1" noEditPoints="1" noAdjustHandles="1" noChangeArrowheads="1" noChangeShapeType="1" noTextEdit="1"/>
              </p:cNvSpPr>
              <p:nvPr/>
            </p:nvSpPr>
            <p:spPr>
              <a:xfrm>
                <a:off x="1167885" y="1380383"/>
                <a:ext cx="10018461" cy="2346220"/>
              </a:xfrm>
              <a:prstGeom prst="rect">
                <a:avLst/>
              </a:prstGeom>
              <a:blipFill>
                <a:blip r:embed="rId2"/>
                <a:stretch>
                  <a:fillRect l="-852" r="-304" b="-3896"/>
                </a:stretch>
              </a:blipFill>
            </p:spPr>
            <p:txBody>
              <a:bodyPr/>
              <a:lstStyle/>
              <a:p>
                <a:r>
                  <a:rPr lang="zh-TW" altLang="en-US">
                    <a:noFill/>
                  </a:rPr>
                  <a:t> </a:t>
                </a:r>
              </a:p>
            </p:txBody>
          </p:sp>
        </mc:Fallback>
      </mc:AlternateContent>
      <p:sp>
        <p:nvSpPr>
          <p:cNvPr id="2" name="矩形: 圓角 1">
            <a:extLst>
              <a:ext uri="{FF2B5EF4-FFF2-40B4-BE49-F238E27FC236}">
                <a16:creationId xmlns:a16="http://schemas.microsoft.com/office/drawing/2014/main" id="{A8993C13-B815-49FC-9E1B-4733FED558E7}"/>
              </a:ext>
            </a:extLst>
          </p:cNvPr>
          <p:cNvSpPr/>
          <p:nvPr/>
        </p:nvSpPr>
        <p:spPr>
          <a:xfrm>
            <a:off x="2286000" y="4613936"/>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Uniform</a:t>
            </a:r>
            <a:endParaRPr lang="zh-TW" altLang="en-US" dirty="0"/>
          </a:p>
        </p:txBody>
      </p:sp>
      <p:cxnSp>
        <p:nvCxnSpPr>
          <p:cNvPr id="7" name="直線單箭頭接點 6">
            <a:extLst>
              <a:ext uri="{FF2B5EF4-FFF2-40B4-BE49-F238E27FC236}">
                <a16:creationId xmlns:a16="http://schemas.microsoft.com/office/drawing/2014/main" id="{E5E90D53-AC99-48CC-8428-0C0CC25AC34D}"/>
              </a:ext>
            </a:extLst>
          </p:cNvPr>
          <p:cNvCxnSpPr>
            <a:cxnSpLocks/>
          </p:cNvCxnSpPr>
          <p:nvPr/>
        </p:nvCxnSpPr>
        <p:spPr>
          <a:xfrm flipV="1">
            <a:off x="3833350" y="5109849"/>
            <a:ext cx="1039761" cy="3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矩形: 圓角 10">
            <a:extLst>
              <a:ext uri="{FF2B5EF4-FFF2-40B4-BE49-F238E27FC236}">
                <a16:creationId xmlns:a16="http://schemas.microsoft.com/office/drawing/2014/main" id="{9050B153-71FE-474D-88F4-70F946757763}"/>
              </a:ext>
            </a:extLst>
          </p:cNvPr>
          <p:cNvSpPr/>
          <p:nvPr/>
        </p:nvSpPr>
        <p:spPr>
          <a:xfrm>
            <a:off x="4970203" y="4604716"/>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Xavier Uniform</a:t>
            </a:r>
            <a:endParaRPr lang="zh-TW" altLang="en-US" dirty="0"/>
          </a:p>
        </p:txBody>
      </p:sp>
      <p:sp>
        <p:nvSpPr>
          <p:cNvPr id="13" name="矩形: 圓角 12">
            <a:extLst>
              <a:ext uri="{FF2B5EF4-FFF2-40B4-BE49-F238E27FC236}">
                <a16:creationId xmlns:a16="http://schemas.microsoft.com/office/drawing/2014/main" id="{8637CBA0-33FA-4517-B1DE-8C995095258B}"/>
              </a:ext>
            </a:extLst>
          </p:cNvPr>
          <p:cNvSpPr/>
          <p:nvPr/>
        </p:nvSpPr>
        <p:spPr>
          <a:xfrm>
            <a:off x="7774861" y="4618029"/>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err="1"/>
              <a:t>Kaiming</a:t>
            </a:r>
            <a:endParaRPr lang="en-US" altLang="zh-TW" dirty="0"/>
          </a:p>
          <a:p>
            <a:pPr algn="ctr"/>
            <a:r>
              <a:rPr lang="en-US" altLang="zh-TW" dirty="0"/>
              <a:t>Uniform</a:t>
            </a:r>
            <a:endParaRPr lang="zh-TW" altLang="en-US" dirty="0"/>
          </a:p>
        </p:txBody>
      </p:sp>
      <p:cxnSp>
        <p:nvCxnSpPr>
          <p:cNvPr id="14" name="直線單箭頭接點 13">
            <a:extLst>
              <a:ext uri="{FF2B5EF4-FFF2-40B4-BE49-F238E27FC236}">
                <a16:creationId xmlns:a16="http://schemas.microsoft.com/office/drawing/2014/main" id="{495340B1-E55C-4E77-BEDD-E0544DC22B0A}"/>
              </a:ext>
            </a:extLst>
          </p:cNvPr>
          <p:cNvCxnSpPr/>
          <p:nvPr/>
        </p:nvCxnSpPr>
        <p:spPr>
          <a:xfrm flipV="1">
            <a:off x="6597445" y="5113537"/>
            <a:ext cx="1039761" cy="3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文字方塊 7">
            <a:extLst>
              <a:ext uri="{FF2B5EF4-FFF2-40B4-BE49-F238E27FC236}">
                <a16:creationId xmlns:a16="http://schemas.microsoft.com/office/drawing/2014/main" id="{54DEF1E3-E593-4480-9D9A-24D8254D11BA}"/>
              </a:ext>
            </a:extLst>
          </p:cNvPr>
          <p:cNvSpPr txBox="1"/>
          <p:nvPr/>
        </p:nvSpPr>
        <p:spPr>
          <a:xfrm>
            <a:off x="3417931" y="3967605"/>
            <a:ext cx="2186457" cy="646331"/>
          </a:xfrm>
          <a:prstGeom prst="rect">
            <a:avLst/>
          </a:prstGeom>
          <a:noFill/>
        </p:spPr>
        <p:txBody>
          <a:bodyPr wrap="square" rtlCol="0">
            <a:spAutoFit/>
          </a:bodyPr>
          <a:lstStyle/>
          <a:p>
            <a:r>
              <a:rPr lang="zh-TW" altLang="en-US" dirty="0"/>
              <a:t>隨著神經網路加深會產生梯度下降</a:t>
            </a:r>
          </a:p>
        </p:txBody>
      </p:sp>
      <p:sp>
        <p:nvSpPr>
          <p:cNvPr id="15" name="文字方塊 14">
            <a:extLst>
              <a:ext uri="{FF2B5EF4-FFF2-40B4-BE49-F238E27FC236}">
                <a16:creationId xmlns:a16="http://schemas.microsoft.com/office/drawing/2014/main" id="{25EAD4B8-6E8F-47E8-89D6-332DF2C942CD}"/>
              </a:ext>
            </a:extLst>
          </p:cNvPr>
          <p:cNvSpPr txBox="1"/>
          <p:nvPr/>
        </p:nvSpPr>
        <p:spPr>
          <a:xfrm>
            <a:off x="6202307" y="3885267"/>
            <a:ext cx="1830035" cy="646331"/>
          </a:xfrm>
          <a:prstGeom prst="rect">
            <a:avLst/>
          </a:prstGeom>
          <a:noFill/>
        </p:spPr>
        <p:txBody>
          <a:bodyPr wrap="square" rtlCol="0">
            <a:spAutoFit/>
          </a:bodyPr>
          <a:lstStyle/>
          <a:p>
            <a:r>
              <a:rPr lang="zh-TW" altLang="en-US" dirty="0"/>
              <a:t>只適用於激活函數為線性函數</a:t>
            </a:r>
          </a:p>
        </p:txBody>
      </p:sp>
    </p:spTree>
    <p:extLst>
      <p:ext uri="{BB962C8B-B14F-4D97-AF65-F5344CB8AC3E}">
        <p14:creationId xmlns:p14="http://schemas.microsoft.com/office/powerpoint/2010/main" val="291353825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410886"/>
            <a:ext cx="9853980"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高斯濾波模組</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47</a:t>
            </a:fld>
            <a:endParaRPr lang="zh-TW" altLang="en-US"/>
          </a:p>
        </p:txBody>
      </p:sp>
      <p:sp>
        <p:nvSpPr>
          <p:cNvPr id="16" name="文字方塊 15">
            <a:extLst>
              <a:ext uri="{FF2B5EF4-FFF2-40B4-BE49-F238E27FC236}">
                <a16:creationId xmlns:a16="http://schemas.microsoft.com/office/drawing/2014/main" id="{1201BB93-0BDF-4F99-9156-240CEE631DBC}"/>
              </a:ext>
            </a:extLst>
          </p:cNvPr>
          <p:cNvSpPr txBox="1"/>
          <p:nvPr/>
        </p:nvSpPr>
        <p:spPr>
          <a:xfrm>
            <a:off x="1167885" y="1380383"/>
            <a:ext cx="10018461" cy="3785652"/>
          </a:xfrm>
          <a:prstGeom prst="rect">
            <a:avLst/>
          </a:prstGeom>
          <a:noFill/>
        </p:spPr>
        <p:txBody>
          <a:bodyPr wrap="square" rtlCol="0">
            <a:spAutoFit/>
          </a:bodyPr>
          <a:lstStyle/>
          <a:p>
            <a:pPr marL="457200" indent="-457200">
              <a:buFont typeface="+mj-lt"/>
              <a:buAutoNum type="arabicPeriod"/>
            </a:pPr>
            <a:r>
              <a:rPr lang="zh-TW" altLang="en-US" sz="2400" dirty="0"/>
              <a:t>使用</a:t>
            </a:r>
            <a:r>
              <a:rPr lang="en-US" altLang="zh-TW" sz="2400" dirty="0"/>
              <a:t>Slide Windows</a:t>
            </a:r>
            <a:r>
              <a:rPr lang="zh-TW" altLang="en-US" sz="2400" dirty="0"/>
              <a:t>滑動遍歷整張影像</a:t>
            </a:r>
            <a:endParaRPr lang="en-US" altLang="zh-TW" sz="2400" dirty="0"/>
          </a:p>
          <a:p>
            <a:pPr marL="457200" indent="-457200">
              <a:buFont typeface="+mj-lt"/>
              <a:buAutoNum type="arabicPeriod"/>
            </a:pPr>
            <a:r>
              <a:rPr lang="zh-TW" altLang="en-US" sz="2400" dirty="0"/>
              <a:t>計算每個濾波器與卷積中每個</a:t>
            </a:r>
            <a:r>
              <a:rPr lang="en-US" altLang="zh-TW" sz="2400" dirty="0"/>
              <a:t>Slide Windows</a:t>
            </a:r>
            <a:r>
              <a:rPr lang="zh-TW" altLang="en-US" sz="2400" dirty="0"/>
              <a:t>的歐式距離，公式如</a:t>
            </a:r>
            <a:r>
              <a:rPr lang="en-US" altLang="zh-TW" sz="2400" dirty="0"/>
              <a:t>(3.5)</a:t>
            </a:r>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r>
              <a:rPr lang="zh-TW" altLang="en-US" sz="2400" dirty="0"/>
              <a:t>將所有歐式距離輸入進高斯函數中計算出每個</a:t>
            </a:r>
            <a:r>
              <a:rPr lang="en-US" altLang="zh-TW" sz="2400" dirty="0"/>
              <a:t>Windows</a:t>
            </a:r>
            <a:r>
              <a:rPr lang="zh-TW" altLang="en-US" sz="2400" dirty="0"/>
              <a:t>與各個濾波器之間的相似度</a:t>
            </a:r>
            <a:endParaRPr lang="en-US" altLang="zh-TW" sz="2400" dirty="0"/>
          </a:p>
          <a:p>
            <a:pPr marL="457200" indent="-457200">
              <a:buFont typeface="+mj-lt"/>
              <a:buAutoNum type="arabicPeriod"/>
            </a:pPr>
            <a:endParaRPr lang="en-US" altLang="zh-TW" sz="2400" dirty="0"/>
          </a:p>
          <a:p>
            <a:pPr marL="457200" indent="-457200">
              <a:buFont typeface="+mj-lt"/>
              <a:buAutoNum type="arabicPeriod"/>
            </a:pPr>
            <a:endParaRPr lang="en-US" altLang="zh-TW" sz="2400" dirty="0"/>
          </a:p>
        </p:txBody>
      </p:sp>
      <p:pic>
        <p:nvPicPr>
          <p:cNvPr id="6" name="圖片 5">
            <a:extLst>
              <a:ext uri="{FF2B5EF4-FFF2-40B4-BE49-F238E27FC236}">
                <a16:creationId xmlns:a16="http://schemas.microsoft.com/office/drawing/2014/main" id="{342C533F-4C4A-469D-A024-6EA906E176AE}"/>
              </a:ext>
            </a:extLst>
          </p:cNvPr>
          <p:cNvPicPr>
            <a:picLocks noChangeAspect="1"/>
          </p:cNvPicPr>
          <p:nvPr/>
        </p:nvPicPr>
        <p:blipFill>
          <a:blip r:embed="rId2"/>
          <a:stretch>
            <a:fillRect/>
          </a:stretch>
        </p:blipFill>
        <p:spPr>
          <a:xfrm>
            <a:off x="2700430" y="2356069"/>
            <a:ext cx="6489290" cy="1072931"/>
          </a:xfrm>
          <a:prstGeom prst="rect">
            <a:avLst/>
          </a:prstGeom>
        </p:spPr>
      </p:pic>
      <p:pic>
        <p:nvPicPr>
          <p:cNvPr id="10" name="圖片 9">
            <a:extLst>
              <a:ext uri="{FF2B5EF4-FFF2-40B4-BE49-F238E27FC236}">
                <a16:creationId xmlns:a16="http://schemas.microsoft.com/office/drawing/2014/main" id="{E5C885B6-5F63-400B-BD03-386C5E22C944}"/>
              </a:ext>
            </a:extLst>
          </p:cNvPr>
          <p:cNvPicPr>
            <a:picLocks noChangeAspect="1"/>
          </p:cNvPicPr>
          <p:nvPr/>
        </p:nvPicPr>
        <p:blipFill>
          <a:blip r:embed="rId3"/>
          <a:stretch>
            <a:fillRect/>
          </a:stretch>
        </p:blipFill>
        <p:spPr>
          <a:xfrm>
            <a:off x="2840539" y="4404686"/>
            <a:ext cx="6209071" cy="1122520"/>
          </a:xfrm>
          <a:prstGeom prst="rect">
            <a:avLst/>
          </a:prstGeom>
        </p:spPr>
      </p:pic>
    </p:spTree>
    <p:extLst>
      <p:ext uri="{BB962C8B-B14F-4D97-AF65-F5344CB8AC3E}">
        <p14:creationId xmlns:p14="http://schemas.microsoft.com/office/powerpoint/2010/main" val="130003090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410886"/>
            <a:ext cx="9853980"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高斯濾波模組</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48</a:t>
            </a:fld>
            <a:endParaRPr lang="zh-TW" altLang="en-US"/>
          </a:p>
        </p:txBody>
      </p:sp>
      <p:sp>
        <p:nvSpPr>
          <p:cNvPr id="16" name="文字方塊 15">
            <a:extLst>
              <a:ext uri="{FF2B5EF4-FFF2-40B4-BE49-F238E27FC236}">
                <a16:creationId xmlns:a16="http://schemas.microsoft.com/office/drawing/2014/main" id="{1201BB93-0BDF-4F99-9156-240CEE631DBC}"/>
              </a:ext>
            </a:extLst>
          </p:cNvPr>
          <p:cNvSpPr txBox="1"/>
          <p:nvPr/>
        </p:nvSpPr>
        <p:spPr>
          <a:xfrm>
            <a:off x="1167885" y="1380383"/>
            <a:ext cx="10018461" cy="1200329"/>
          </a:xfrm>
          <a:prstGeom prst="rect">
            <a:avLst/>
          </a:prstGeom>
          <a:noFill/>
        </p:spPr>
        <p:txBody>
          <a:bodyPr wrap="square" rtlCol="0">
            <a:spAutoFit/>
          </a:bodyPr>
          <a:lstStyle/>
          <a:p>
            <a:r>
              <a:rPr lang="zh-TW" altLang="en-US" sz="2400" dirty="0"/>
              <a:t>我們在選擇如何將距離轉換成相似度的函數時，也嘗試了 </a:t>
            </a:r>
            <a:r>
              <a:rPr lang="en-US" altLang="zh-TW" sz="2400" dirty="0"/>
              <a:t>[5] </a:t>
            </a:r>
            <a:r>
              <a:rPr lang="zh-TW" altLang="en-US" sz="2400" dirty="0"/>
              <a:t>中提到了一個三角形的放射狀基底函數 </a:t>
            </a:r>
            <a:r>
              <a:rPr lang="en-US" altLang="zh-TW" sz="2400" dirty="0"/>
              <a:t>(</a:t>
            </a:r>
            <a:r>
              <a:rPr lang="zh-TW" altLang="en-US" sz="2400" dirty="0"/>
              <a:t>以下簡稱 </a:t>
            </a:r>
            <a:r>
              <a:rPr lang="en-US" altLang="zh-TW" sz="2400" dirty="0"/>
              <a:t>Triangle </a:t>
            </a:r>
            <a:r>
              <a:rPr lang="zh-TW" altLang="en-US" sz="2400" dirty="0"/>
              <a:t>函數</a:t>
            </a:r>
            <a:r>
              <a:rPr lang="en-US" altLang="zh-TW" sz="2400" dirty="0"/>
              <a:t>) </a:t>
            </a:r>
            <a:r>
              <a:rPr lang="zh-TW" altLang="en-US" sz="2400" dirty="0"/>
              <a:t>其公式如式 </a:t>
            </a:r>
            <a:r>
              <a:rPr lang="en-US" altLang="zh-TW" sz="2400" dirty="0"/>
              <a:t>(3.7)</a:t>
            </a:r>
          </a:p>
          <a:p>
            <a:pPr marL="457200" indent="-457200">
              <a:buFont typeface="+mj-lt"/>
              <a:buAutoNum type="arabicPeriod"/>
            </a:pPr>
            <a:endParaRPr lang="en-US" altLang="zh-TW" sz="2400" dirty="0"/>
          </a:p>
        </p:txBody>
      </p:sp>
      <p:pic>
        <p:nvPicPr>
          <p:cNvPr id="4" name="圖片 3">
            <a:extLst>
              <a:ext uri="{FF2B5EF4-FFF2-40B4-BE49-F238E27FC236}">
                <a16:creationId xmlns:a16="http://schemas.microsoft.com/office/drawing/2014/main" id="{56B9F15B-DF06-4A25-88D0-A878FCB2A352}"/>
              </a:ext>
            </a:extLst>
          </p:cNvPr>
          <p:cNvPicPr>
            <a:picLocks noChangeAspect="1"/>
          </p:cNvPicPr>
          <p:nvPr/>
        </p:nvPicPr>
        <p:blipFill>
          <a:blip r:embed="rId2"/>
          <a:stretch>
            <a:fillRect/>
          </a:stretch>
        </p:blipFill>
        <p:spPr>
          <a:xfrm>
            <a:off x="2799734" y="2505661"/>
            <a:ext cx="6754761" cy="1083770"/>
          </a:xfrm>
          <a:prstGeom prst="rect">
            <a:avLst/>
          </a:prstGeom>
        </p:spPr>
      </p:pic>
      <p:pic>
        <p:nvPicPr>
          <p:cNvPr id="7" name="圖片 6">
            <a:extLst>
              <a:ext uri="{FF2B5EF4-FFF2-40B4-BE49-F238E27FC236}">
                <a16:creationId xmlns:a16="http://schemas.microsoft.com/office/drawing/2014/main" id="{8C475D23-0117-4302-9DAA-96C707498FE2}"/>
              </a:ext>
            </a:extLst>
          </p:cNvPr>
          <p:cNvPicPr>
            <a:picLocks noChangeAspect="1"/>
          </p:cNvPicPr>
          <p:nvPr/>
        </p:nvPicPr>
        <p:blipFill>
          <a:blip r:embed="rId3"/>
          <a:stretch>
            <a:fillRect/>
          </a:stretch>
        </p:blipFill>
        <p:spPr>
          <a:xfrm>
            <a:off x="3428017" y="3705990"/>
            <a:ext cx="4764720" cy="2441023"/>
          </a:xfrm>
          <a:prstGeom prst="rect">
            <a:avLst/>
          </a:prstGeom>
        </p:spPr>
      </p:pic>
    </p:spTree>
    <p:extLst>
      <p:ext uri="{BB962C8B-B14F-4D97-AF65-F5344CB8AC3E}">
        <p14:creationId xmlns:p14="http://schemas.microsoft.com/office/powerpoint/2010/main" val="402004270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49</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431515" y="971530"/>
            <a:ext cx="6697737" cy="4154984"/>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模型</a:t>
            </a:r>
            <a:r>
              <a:rPr lang="zh-TW" altLang="en-US" sz="2400" dirty="0">
                <a:solidFill>
                  <a:schemeClr val="bg1">
                    <a:lumMod val="75000"/>
                  </a:schemeClr>
                </a:solidFill>
                <a:latin typeface="標楷體" panose="03000509000000000000" pitchFamily="65" charset="-120"/>
                <a:ea typeface="標楷體" panose="03000509000000000000" pitchFamily="65" charset="-120"/>
              </a:rPr>
              <a:t>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特徵增強模組之優化設計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15435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美國國防部在</a:t>
            </a:r>
            <a:r>
              <a:rPr lang="en-US" altLang="zh-TW" sz="2400" dirty="0">
                <a:latin typeface="標楷體" panose="03000509000000000000" pitchFamily="65" charset="-120"/>
                <a:ea typeface="標楷體" panose="03000509000000000000" pitchFamily="65" charset="-120"/>
              </a:rPr>
              <a:t>2016</a:t>
            </a:r>
            <a:r>
              <a:rPr lang="zh-TW" altLang="en-US" sz="2400" dirty="0">
                <a:latin typeface="標楷體" panose="03000509000000000000" pitchFamily="65" charset="-120"/>
                <a:ea typeface="標楷體" panose="03000509000000000000" pitchFamily="65" charset="-120"/>
              </a:rPr>
              <a:t>年將可解釋性人工智慧</a:t>
            </a:r>
            <a:r>
              <a:rPr lang="en-US" altLang="zh-TW" sz="2400" dirty="0">
                <a:latin typeface="標楷體" panose="03000509000000000000" pitchFamily="65" charset="-120"/>
                <a:ea typeface="標楷體" panose="03000509000000000000" pitchFamily="65" charset="-120"/>
              </a:rPr>
              <a:t>(</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XAI</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加入國防高等研究計劃署</a:t>
            </a:r>
            <a:r>
              <a:rPr lang="en-US" altLang="zh-TW" sz="2400" dirty="0">
                <a:latin typeface="標楷體" panose="03000509000000000000" pitchFamily="65" charset="-120"/>
                <a:ea typeface="標楷體" panose="03000509000000000000" pitchFamily="65" charset="-120"/>
              </a:rPr>
              <a:t>(DARPA)</a:t>
            </a:r>
            <a:r>
              <a:rPr lang="zh-TW" altLang="en-US" sz="2400" dirty="0">
                <a:latin typeface="標楷體" panose="03000509000000000000" pitchFamily="65" charset="-120"/>
                <a:ea typeface="標楷體" panose="03000509000000000000" pitchFamily="65" charset="-120"/>
              </a:rPr>
              <a:t>的計畫；歐盟在同年通過了</a:t>
            </a:r>
            <a:r>
              <a:rPr lang="en-US" altLang="zh-TW" sz="2400" dirty="0"/>
              <a:t>《</a:t>
            </a:r>
            <a:r>
              <a:rPr lang="en-US" altLang="zh-TW" sz="2400" dirty="0">
                <a:latin typeface="Times New Roman" panose="02020603050405020304" pitchFamily="18" charset="0"/>
                <a:cs typeface="Times New Roman" panose="02020603050405020304" pitchFamily="18" charset="0"/>
              </a:rPr>
              <a:t>European Union’s General Data Protection Regulation (GDPR)</a:t>
            </a:r>
            <a:r>
              <a:rPr lang="en-US" altLang="zh-TW" sz="2400" dirty="0"/>
              <a:t> 》</a:t>
            </a:r>
            <a:r>
              <a:rPr lang="zh-TW" altLang="en-US" sz="2400" dirty="0">
                <a:latin typeface="標楷體" panose="03000509000000000000" pitchFamily="65" charset="-120"/>
                <a:ea typeface="標楷體" panose="03000509000000000000" pitchFamily="65" charset="-120"/>
              </a:rPr>
              <a:t>裡面規範使用者有獲得有關於推論資訊的權利</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以上這些重要的政策也證明了可解釋性模型不僅在學術界、企業界甚至國家層面都被視為重要項目</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407C7B3-B6FA-4BEB-AB1C-618BDB3FD430}"/>
              </a:ext>
            </a:extLst>
          </p:cNvPr>
          <p:cNvSpPr>
            <a:spLocks noGrp="1"/>
          </p:cNvSpPr>
          <p:nvPr>
            <p:ph type="sldNum" sz="quarter" idx="12"/>
          </p:nvPr>
        </p:nvSpPr>
        <p:spPr/>
        <p:txBody>
          <a:bodyPr/>
          <a:lstStyle/>
          <a:p>
            <a:fld id="{E5C60907-9731-46B4-A33D-FDF5DC3BFF3C}" type="slidenum">
              <a:rPr lang="zh-TW" altLang="en-US" smtClean="0"/>
              <a:t>5</a:t>
            </a:fld>
            <a:endParaRPr lang="zh-TW" altLang="en-US"/>
          </a:p>
        </p:txBody>
      </p:sp>
    </p:spTree>
    <p:extLst>
      <p:ext uri="{BB962C8B-B14F-4D97-AF65-F5344CB8AC3E}">
        <p14:creationId xmlns:p14="http://schemas.microsoft.com/office/powerpoint/2010/main" val="660558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497255"/>
            <a:ext cx="52629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特徵增強模組之優化設計</a:t>
            </a: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50</a:t>
            </a:fld>
            <a:endParaRPr lang="zh-TW" altLang="en-US"/>
          </a:p>
        </p:txBody>
      </p:sp>
      <p:pic>
        <p:nvPicPr>
          <p:cNvPr id="7" name="圖片 6">
            <a:extLst>
              <a:ext uri="{FF2B5EF4-FFF2-40B4-BE49-F238E27FC236}">
                <a16:creationId xmlns:a16="http://schemas.microsoft.com/office/drawing/2014/main" id="{4B31C8E4-21AF-412B-8CFF-ACBC50ED9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352" y="3777332"/>
            <a:ext cx="4089795" cy="1914372"/>
          </a:xfrm>
          <a:prstGeom prst="rect">
            <a:avLst/>
          </a:prstGeom>
        </p:spPr>
      </p:pic>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5404" y="1202580"/>
            <a:ext cx="3567695" cy="1914373"/>
          </a:xfrm>
          <a:prstGeom prst="rect">
            <a:avLst/>
          </a:prstGeom>
        </p:spPr>
      </p:pic>
      <p:pic>
        <p:nvPicPr>
          <p:cNvPr id="10" name="圖片 9">
            <a:extLst>
              <a:ext uri="{FF2B5EF4-FFF2-40B4-BE49-F238E27FC236}">
                <a16:creationId xmlns:a16="http://schemas.microsoft.com/office/drawing/2014/main" id="{E1499AD3-EB2E-47DD-9698-38D3199688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5581" y="2425094"/>
            <a:ext cx="3657831" cy="2007812"/>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3111796" y="3234940"/>
            <a:ext cx="2020643"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166806" y="5809692"/>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sp>
        <p:nvSpPr>
          <p:cNvPr id="11" name="矩形: 圓角 10">
            <a:extLst>
              <a:ext uri="{FF2B5EF4-FFF2-40B4-BE49-F238E27FC236}">
                <a16:creationId xmlns:a16="http://schemas.microsoft.com/office/drawing/2014/main" id="{5CF5836B-FF70-4CDC-85D5-C1CE15799BC6}"/>
              </a:ext>
            </a:extLst>
          </p:cNvPr>
          <p:cNvSpPr/>
          <p:nvPr/>
        </p:nvSpPr>
        <p:spPr>
          <a:xfrm>
            <a:off x="3989438" y="1370584"/>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C2592EC-45E2-4FF8-9463-C15C783020CC}"/>
              </a:ext>
            </a:extLst>
          </p:cNvPr>
          <p:cNvSpPr/>
          <p:nvPr/>
        </p:nvSpPr>
        <p:spPr>
          <a:xfrm>
            <a:off x="4333567" y="3937597"/>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53496F31-2996-4AEA-965C-292C5A160DD1}"/>
              </a:ext>
            </a:extLst>
          </p:cNvPr>
          <p:cNvSpPr/>
          <p:nvPr/>
        </p:nvSpPr>
        <p:spPr>
          <a:xfrm>
            <a:off x="9324309" y="2589755"/>
            <a:ext cx="397541" cy="16597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1301122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489882"/>
            <a:ext cx="641714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特徵增強模組之優化設計</a:t>
            </a:r>
            <a:r>
              <a:rPr lang="en-US" altLang="zh-TW" sz="3600" dirty="0">
                <a:solidFill>
                  <a:srgbClr val="000000"/>
                </a:solidFill>
                <a:latin typeface="標楷體" panose="03000509000000000000" pitchFamily="65" charset="-120"/>
                <a:ea typeface="標楷體" panose="03000509000000000000" pitchFamily="65" charset="-120"/>
              </a:rPr>
              <a:t>(1/3)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CA02733C-0103-417C-9CD3-F19BB1BF4CA4}"/>
              </a:ext>
            </a:extLst>
          </p:cNvPr>
          <p:cNvSpPr>
            <a:spLocks noGrp="1"/>
          </p:cNvSpPr>
          <p:nvPr>
            <p:ph type="sldNum" sz="quarter" idx="12"/>
          </p:nvPr>
        </p:nvSpPr>
        <p:spPr/>
        <p:txBody>
          <a:bodyPr/>
          <a:lstStyle/>
          <a:p>
            <a:fld id="{E5C60907-9731-46B4-A33D-FDF5DC3BFF3C}" type="slidenum">
              <a:rPr lang="zh-TW" altLang="en-US" smtClean="0"/>
              <a:t>51</a:t>
            </a:fld>
            <a:endParaRPr lang="zh-TW" altLang="en-US"/>
          </a:p>
        </p:txBody>
      </p:sp>
      <p:sp>
        <p:nvSpPr>
          <p:cNvPr id="4" name="文字方塊 3">
            <a:extLst>
              <a:ext uri="{FF2B5EF4-FFF2-40B4-BE49-F238E27FC236}">
                <a16:creationId xmlns:a16="http://schemas.microsoft.com/office/drawing/2014/main" id="{D04C1F7F-6956-46B7-831B-35D9D2369732}"/>
              </a:ext>
            </a:extLst>
          </p:cNvPr>
          <p:cNvSpPr txBox="1"/>
          <p:nvPr/>
        </p:nvSpPr>
        <p:spPr>
          <a:xfrm>
            <a:off x="1167885" y="1380383"/>
            <a:ext cx="10018461"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在</a:t>
            </a:r>
            <a:r>
              <a:rPr lang="en-US" altLang="zh-TW" sz="2400" dirty="0"/>
              <a:t>CIM</a:t>
            </a:r>
            <a:r>
              <a:rPr lang="zh-TW" altLang="en-US" sz="2400" dirty="0"/>
              <a:t>中使用了設計了變形的</a:t>
            </a:r>
            <a:r>
              <a:rPr lang="en-US" altLang="zh-TW" sz="2400" dirty="0" err="1"/>
              <a:t>ReLU</a:t>
            </a:r>
            <a:r>
              <a:rPr lang="zh-TW" altLang="en-US" sz="2400" dirty="0"/>
              <a:t>函數稱為</a:t>
            </a:r>
            <a:r>
              <a:rPr lang="en-US" altLang="zh-TW" sz="2400" dirty="0" err="1"/>
              <a:t>cReLU</a:t>
            </a:r>
            <a:r>
              <a:rPr lang="zh-TW" altLang="en-US" sz="2400" dirty="0"/>
              <a:t>函數，但是作為閥值的</a:t>
            </a:r>
            <a:r>
              <a:rPr lang="en-US" altLang="zh-TW" sz="2400" dirty="0"/>
              <a:t>c</a:t>
            </a:r>
            <a:r>
              <a:rPr lang="zh-TW" altLang="en-US" sz="2400" dirty="0"/>
              <a:t>卻需要根據不同資料集來設定不同的</a:t>
            </a:r>
            <a:r>
              <a:rPr lang="en-US" altLang="zh-TW" sz="2400" dirty="0"/>
              <a:t>c</a:t>
            </a:r>
            <a:r>
              <a:rPr lang="zh-TW" altLang="en-US" sz="2400" dirty="0"/>
              <a:t>值</a:t>
            </a:r>
            <a:endParaRPr lang="en-US" altLang="zh-TW" sz="2400" dirty="0"/>
          </a:p>
          <a:p>
            <a:pPr marL="342900" indent="-342900">
              <a:buFont typeface="Arial" panose="020B0604020202020204" pitchFamily="34" charset="0"/>
              <a:buChar char="•"/>
            </a:pPr>
            <a:endParaRPr lang="en-US" altLang="zh-TW" sz="2400" dirty="0"/>
          </a:p>
        </p:txBody>
      </p:sp>
      <p:pic>
        <p:nvPicPr>
          <p:cNvPr id="7" name="圖片 6">
            <a:extLst>
              <a:ext uri="{FF2B5EF4-FFF2-40B4-BE49-F238E27FC236}">
                <a16:creationId xmlns:a16="http://schemas.microsoft.com/office/drawing/2014/main" id="{5C0DBA2E-A9A6-4024-9C98-583F88B40A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46656" y="2727970"/>
            <a:ext cx="6189472" cy="1402060"/>
          </a:xfrm>
          <a:prstGeom prst="rect">
            <a:avLst/>
          </a:prstGeom>
        </p:spPr>
      </p:pic>
    </p:spTree>
    <p:extLst>
      <p:ext uri="{BB962C8B-B14F-4D97-AF65-F5344CB8AC3E}">
        <p14:creationId xmlns:p14="http://schemas.microsoft.com/office/powerpoint/2010/main" val="21016846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489882"/>
            <a:ext cx="641714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特徵增強模組之優化設計</a:t>
            </a:r>
            <a:r>
              <a:rPr lang="en-US" altLang="zh-TW" sz="3600" dirty="0">
                <a:solidFill>
                  <a:srgbClr val="000000"/>
                </a:solidFill>
                <a:latin typeface="標楷體" panose="03000509000000000000" pitchFamily="65" charset="-120"/>
                <a:ea typeface="標楷體" panose="03000509000000000000" pitchFamily="65" charset="-120"/>
              </a:rPr>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CA02733C-0103-417C-9CD3-F19BB1BF4CA4}"/>
              </a:ext>
            </a:extLst>
          </p:cNvPr>
          <p:cNvSpPr>
            <a:spLocks noGrp="1"/>
          </p:cNvSpPr>
          <p:nvPr>
            <p:ph type="sldNum" sz="quarter" idx="12"/>
          </p:nvPr>
        </p:nvSpPr>
        <p:spPr/>
        <p:txBody>
          <a:bodyPr/>
          <a:lstStyle/>
          <a:p>
            <a:fld id="{E5C60907-9731-46B4-A33D-FDF5DC3BFF3C}" type="slidenum">
              <a:rPr lang="zh-TW" altLang="en-US" smtClean="0"/>
              <a:t>52</a:t>
            </a:fld>
            <a:endParaRPr lang="zh-TW" altLang="en-US"/>
          </a:p>
        </p:txBody>
      </p:sp>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D04C1F7F-6956-46B7-831B-35D9D2369732}"/>
                  </a:ext>
                </a:extLst>
              </p:cNvPr>
              <p:cNvSpPr txBox="1"/>
              <p:nvPr/>
            </p:nvSpPr>
            <p:spPr>
              <a:xfrm>
                <a:off x="1167885" y="1380383"/>
                <a:ext cx="10018461"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我們對</a:t>
                </a:r>
                <a:r>
                  <a:rPr lang="en-US" altLang="zh-TW" sz="2400" dirty="0" err="1"/>
                  <a:t>cReLU</a:t>
                </a:r>
                <a:r>
                  <a:rPr lang="zh-TW" altLang="en-US" sz="2400" dirty="0"/>
                  <a:t>函數進行改善，設定一 個希望保留的輸入的百分比參數 </a:t>
                </a:r>
                <a:r>
                  <a:rPr lang="en-US" altLang="zh-TW" sz="2400" dirty="0"/>
                  <a:t>p%</a:t>
                </a:r>
                <a:r>
                  <a:rPr lang="zh-TW" altLang="en-US" sz="2400" dirty="0"/>
                  <a:t>，接著從 </a:t>
                </a:r>
                <a:r>
                  <a:rPr lang="en-US" altLang="zh-TW" sz="2400" dirty="0"/>
                  <a:t>Input </a:t>
                </a:r>
                <a:r>
                  <a:rPr lang="zh-TW" altLang="en-US" sz="2400" dirty="0"/>
                  <a:t>中取出第 </a:t>
                </a:r>
                <a:r>
                  <a:rPr lang="en-US" altLang="zh-TW" sz="2400" dirty="0"/>
                  <a:t>p% ∗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𝑖𝑛</m:t>
                        </m:r>
                      </m:sub>
                    </m:sSub>
                  </m:oMath>
                </a14:m>
                <a:r>
                  <a:rPr lang="zh-TW" altLang="en-US" sz="2400" dirty="0"/>
                  <a:t>個最大的元素 稱之為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i="1">
                            <a:latin typeface="Cambria Math" panose="02040503050406030204" pitchFamily="18" charset="0"/>
                          </a:rPr>
                          <m:t>𝑖𝑛</m:t>
                        </m:r>
                      </m:sub>
                    </m:sSub>
                    <m:r>
                      <a:rPr lang="en-US" altLang="zh-TW" sz="2400" i="1">
                        <a:latin typeface="Cambria Math" panose="02040503050406030204" pitchFamily="18" charset="0"/>
                      </a:rPr>
                      <m:t> </m:t>
                    </m:r>
                  </m:oMath>
                </a14:m>
                <a:r>
                  <a:rPr lang="zh-TW" altLang="en-US" sz="2400" dirty="0"/>
                  <a:t>，並且將所有小於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𝑖𝑛</m:t>
                        </m:r>
                      </m:sub>
                    </m:sSub>
                  </m:oMath>
                </a14:m>
                <a:r>
                  <a:rPr lang="en-US" altLang="zh-TW" sz="2400" dirty="0"/>
                  <a:t> </a:t>
                </a:r>
                <a:r>
                  <a:rPr lang="zh-TW" altLang="en-US" sz="2400" dirty="0"/>
                  <a:t>的數值歸零</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使用者只需要決定希望可以保留 </a:t>
                </a:r>
                <a:r>
                  <a:rPr lang="en-US" altLang="zh-TW" sz="2400" dirty="0"/>
                  <a:t>p% </a:t>
                </a:r>
                <a:r>
                  <a:rPr lang="zh-TW" altLang="en-US" sz="2400" dirty="0"/>
                  <a:t>的數值，無須糾結於設定閥值 </a:t>
                </a:r>
                <a:r>
                  <a:rPr lang="en-US" altLang="zh-TW" sz="2400" dirty="0"/>
                  <a:t>c </a:t>
                </a:r>
                <a:r>
                  <a:rPr lang="zh-TW" altLang="en-US" sz="2400" dirty="0"/>
                  <a:t>具體數值</a:t>
                </a:r>
                <a:endParaRPr lang="en-US" altLang="zh-TW" sz="2400" dirty="0"/>
              </a:p>
            </p:txBody>
          </p:sp>
        </mc:Choice>
        <mc:Fallback>
          <p:sp>
            <p:nvSpPr>
              <p:cNvPr id="4" name="文字方塊 3">
                <a:extLst>
                  <a:ext uri="{FF2B5EF4-FFF2-40B4-BE49-F238E27FC236}">
                    <a16:creationId xmlns:a16="http://schemas.microsoft.com/office/drawing/2014/main" id="{D04C1F7F-6956-46B7-831B-35D9D2369732}"/>
                  </a:ext>
                </a:extLst>
              </p:cNvPr>
              <p:cNvSpPr txBox="1">
                <a:spLocks noRot="1" noChangeAspect="1" noMove="1" noResize="1" noEditPoints="1" noAdjustHandles="1" noChangeArrowheads="1" noChangeShapeType="1" noTextEdit="1"/>
              </p:cNvSpPr>
              <p:nvPr/>
            </p:nvSpPr>
            <p:spPr>
              <a:xfrm>
                <a:off x="1167885" y="1380383"/>
                <a:ext cx="10018461" cy="2308324"/>
              </a:xfrm>
              <a:prstGeom prst="rect">
                <a:avLst/>
              </a:prstGeom>
              <a:blipFill>
                <a:blip r:embed="rId2"/>
                <a:stretch>
                  <a:fillRect l="-852" t="-2111" r="-61" b="-5013"/>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4745BC5E-CFAF-42A9-BD3C-1BC0EC98AAFE}"/>
              </a:ext>
            </a:extLst>
          </p:cNvPr>
          <p:cNvPicPr>
            <a:picLocks noChangeAspect="1"/>
          </p:cNvPicPr>
          <p:nvPr/>
        </p:nvPicPr>
        <p:blipFill>
          <a:blip r:embed="rId3"/>
          <a:stretch>
            <a:fillRect/>
          </a:stretch>
        </p:blipFill>
        <p:spPr>
          <a:xfrm>
            <a:off x="2152344" y="4033367"/>
            <a:ext cx="8551938" cy="1546398"/>
          </a:xfrm>
          <a:prstGeom prst="rect">
            <a:avLst/>
          </a:prstGeom>
        </p:spPr>
      </p:pic>
    </p:spTree>
    <p:extLst>
      <p:ext uri="{BB962C8B-B14F-4D97-AF65-F5344CB8AC3E}">
        <p14:creationId xmlns:p14="http://schemas.microsoft.com/office/powerpoint/2010/main" val="333300579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489882"/>
            <a:ext cx="641714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特徵增強模組之優化設計</a:t>
            </a:r>
            <a:r>
              <a:rPr lang="en-US" altLang="zh-TW" sz="3600" dirty="0">
                <a:solidFill>
                  <a:srgbClr val="000000"/>
                </a:solidFill>
                <a:latin typeface="標楷體" panose="03000509000000000000" pitchFamily="65" charset="-120"/>
                <a:ea typeface="標楷體" panose="03000509000000000000" pitchFamily="65" charset="-120"/>
              </a:rPr>
              <a:t>(3/3)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CA02733C-0103-417C-9CD3-F19BB1BF4CA4}"/>
              </a:ext>
            </a:extLst>
          </p:cNvPr>
          <p:cNvSpPr>
            <a:spLocks noGrp="1"/>
          </p:cNvSpPr>
          <p:nvPr>
            <p:ph type="sldNum" sz="quarter" idx="12"/>
          </p:nvPr>
        </p:nvSpPr>
        <p:spPr/>
        <p:txBody>
          <a:bodyPr/>
          <a:lstStyle/>
          <a:p>
            <a:fld id="{E5C60907-9731-46B4-A33D-FDF5DC3BFF3C}" type="slidenum">
              <a:rPr lang="zh-TW" altLang="en-US" smtClean="0"/>
              <a:t>53</a:t>
            </a:fld>
            <a:endParaRPr lang="zh-TW" altLang="en-US"/>
          </a:p>
        </p:txBody>
      </p:sp>
      <p:sp>
        <p:nvSpPr>
          <p:cNvPr id="4" name="文字方塊 3">
            <a:extLst>
              <a:ext uri="{FF2B5EF4-FFF2-40B4-BE49-F238E27FC236}">
                <a16:creationId xmlns:a16="http://schemas.microsoft.com/office/drawing/2014/main" id="{D04C1F7F-6956-46B7-831B-35D9D2369732}"/>
              </a:ext>
            </a:extLst>
          </p:cNvPr>
          <p:cNvSpPr txBox="1"/>
          <p:nvPr/>
        </p:nvSpPr>
        <p:spPr>
          <a:xfrm>
            <a:off x="1167885" y="1380383"/>
            <a:ext cx="10018461"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我們也曾實驗將 </a:t>
            </a:r>
            <a:r>
              <a:rPr lang="en-US" altLang="zh-TW" sz="2400" dirty="0"/>
              <a:t>Triangle </a:t>
            </a:r>
            <a:r>
              <a:rPr lang="zh-TW" altLang="en-US" sz="2400" dirty="0"/>
              <a:t>函數與新的 </a:t>
            </a:r>
            <a:r>
              <a:rPr lang="en-US" altLang="zh-TW" sz="2400" dirty="0" err="1"/>
              <a:t>cReLU</a:t>
            </a:r>
            <a:r>
              <a:rPr lang="en-US" altLang="zh-TW" sz="2400" dirty="0"/>
              <a:t> </a:t>
            </a:r>
            <a:r>
              <a:rPr lang="zh-TW" altLang="en-US" sz="2400" dirty="0"/>
              <a:t>函數合併成一個新函數稱之為 </a:t>
            </a:r>
            <a:r>
              <a:rPr lang="en-US" altLang="zh-TW" sz="2400" dirty="0"/>
              <a:t>Triangle </a:t>
            </a:r>
            <a:r>
              <a:rPr lang="en-US" altLang="zh-TW" sz="2400" dirty="0" err="1"/>
              <a:t>cReLU</a:t>
            </a:r>
            <a:r>
              <a:rPr lang="en-US" altLang="zh-TW" sz="2400" dirty="0"/>
              <a:t> </a:t>
            </a:r>
            <a:r>
              <a:rPr lang="zh-TW" altLang="en-US" sz="2400" dirty="0"/>
              <a:t>函數，其公式如式 </a:t>
            </a:r>
            <a:r>
              <a:rPr lang="en-US" altLang="zh-TW" sz="2400" dirty="0"/>
              <a:t>(3.9)</a:t>
            </a:r>
            <a:r>
              <a:rPr lang="zh-TW" altLang="en-US" sz="2400" dirty="0"/>
              <a:t>。</a:t>
            </a:r>
            <a:endParaRPr lang="en-US" altLang="zh-TW" sz="2400" dirty="0"/>
          </a:p>
        </p:txBody>
      </p:sp>
      <p:pic>
        <p:nvPicPr>
          <p:cNvPr id="6" name="圖片 5">
            <a:extLst>
              <a:ext uri="{FF2B5EF4-FFF2-40B4-BE49-F238E27FC236}">
                <a16:creationId xmlns:a16="http://schemas.microsoft.com/office/drawing/2014/main" id="{DD26FEE0-7BF0-43FE-8700-D97A4123AF13}"/>
              </a:ext>
            </a:extLst>
          </p:cNvPr>
          <p:cNvPicPr>
            <a:picLocks noChangeAspect="1"/>
          </p:cNvPicPr>
          <p:nvPr/>
        </p:nvPicPr>
        <p:blipFill>
          <a:blip r:embed="rId2"/>
          <a:stretch>
            <a:fillRect/>
          </a:stretch>
        </p:blipFill>
        <p:spPr>
          <a:xfrm>
            <a:off x="1288472" y="3220299"/>
            <a:ext cx="9615055" cy="1804149"/>
          </a:xfrm>
          <a:prstGeom prst="rect">
            <a:avLst/>
          </a:prstGeom>
        </p:spPr>
      </p:pic>
    </p:spTree>
    <p:extLst>
      <p:ext uri="{BB962C8B-B14F-4D97-AF65-F5344CB8AC3E}">
        <p14:creationId xmlns:p14="http://schemas.microsoft.com/office/powerpoint/2010/main" val="204495282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54</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CI </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特徵增強模組之優化設計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空間合併模組之優化設計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4342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497255"/>
            <a:ext cx="618630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空間位置保留機制之優化設計</a:t>
            </a: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55</a:t>
            </a:fld>
            <a:endParaRPr lang="zh-TW" altLang="en-US"/>
          </a:p>
        </p:txBody>
      </p:sp>
      <p:pic>
        <p:nvPicPr>
          <p:cNvPr id="7" name="圖片 6">
            <a:extLst>
              <a:ext uri="{FF2B5EF4-FFF2-40B4-BE49-F238E27FC236}">
                <a16:creationId xmlns:a16="http://schemas.microsoft.com/office/drawing/2014/main" id="{4B31C8E4-21AF-412B-8CFF-ACBC50ED9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352" y="3777332"/>
            <a:ext cx="4089795" cy="1914372"/>
          </a:xfrm>
          <a:prstGeom prst="rect">
            <a:avLst/>
          </a:prstGeom>
        </p:spPr>
      </p:pic>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5404" y="1202580"/>
            <a:ext cx="3567695" cy="1914373"/>
          </a:xfrm>
          <a:prstGeom prst="rect">
            <a:avLst/>
          </a:prstGeom>
        </p:spPr>
      </p:pic>
      <p:pic>
        <p:nvPicPr>
          <p:cNvPr id="10" name="圖片 9">
            <a:extLst>
              <a:ext uri="{FF2B5EF4-FFF2-40B4-BE49-F238E27FC236}">
                <a16:creationId xmlns:a16="http://schemas.microsoft.com/office/drawing/2014/main" id="{E1499AD3-EB2E-47DD-9698-38D3199688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5579" y="2425094"/>
            <a:ext cx="3657831" cy="2007812"/>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3111796" y="3234940"/>
            <a:ext cx="2020643"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166806" y="5809692"/>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sp>
        <p:nvSpPr>
          <p:cNvPr id="11" name="矩形: 圓角 10">
            <a:extLst>
              <a:ext uri="{FF2B5EF4-FFF2-40B4-BE49-F238E27FC236}">
                <a16:creationId xmlns:a16="http://schemas.microsoft.com/office/drawing/2014/main" id="{5CF5836B-FF70-4CDC-85D5-C1CE15799BC6}"/>
              </a:ext>
            </a:extLst>
          </p:cNvPr>
          <p:cNvSpPr/>
          <p:nvPr/>
        </p:nvSpPr>
        <p:spPr>
          <a:xfrm>
            <a:off x="4693594" y="1362845"/>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C2592EC-45E2-4FF8-9463-C15C783020CC}"/>
              </a:ext>
            </a:extLst>
          </p:cNvPr>
          <p:cNvSpPr/>
          <p:nvPr/>
        </p:nvSpPr>
        <p:spPr>
          <a:xfrm>
            <a:off x="5048249" y="3937597"/>
            <a:ext cx="419101"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53496F31-2996-4AEA-965C-292C5A160DD1}"/>
              </a:ext>
            </a:extLst>
          </p:cNvPr>
          <p:cNvSpPr/>
          <p:nvPr/>
        </p:nvSpPr>
        <p:spPr>
          <a:xfrm>
            <a:off x="10016896" y="2599149"/>
            <a:ext cx="403454" cy="16597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048035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695B5-10A9-4D05-836D-FC8E7C1E010A}"/>
              </a:ext>
            </a:extLst>
          </p:cNvPr>
          <p:cNvSpPr>
            <a:spLocks noGrp="1"/>
          </p:cNvSpPr>
          <p:nvPr>
            <p:ph type="sldNum" sz="quarter" idx="12"/>
          </p:nvPr>
        </p:nvSpPr>
        <p:spPr/>
        <p:txBody>
          <a:bodyPr/>
          <a:lstStyle/>
          <a:p>
            <a:fld id="{E5C60907-9731-46B4-A33D-FDF5DC3BFF3C}" type="slidenum">
              <a:rPr lang="zh-TW" altLang="en-US" smtClean="0"/>
              <a:t>56</a:t>
            </a:fld>
            <a:endParaRPr lang="zh-TW" altLang="en-US"/>
          </a:p>
        </p:txBody>
      </p:sp>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3033589B-68FF-4F54-A2CC-11BEB171E157}"/>
                  </a:ext>
                </a:extLst>
              </p:cNvPr>
              <p:cNvSpPr txBox="1"/>
              <p:nvPr/>
            </p:nvSpPr>
            <p:spPr>
              <a:xfrm>
                <a:off x="1167885" y="1380383"/>
                <a:ext cx="10018461" cy="1945533"/>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CIM </a:t>
                </a:r>
                <a:r>
                  <a:rPr lang="zh-TW" altLang="en-US" sz="2400" dirty="0"/>
                  <a:t>為了保留 </a:t>
                </a:r>
                <a:r>
                  <a:rPr lang="en-US" altLang="zh-TW" sz="2400" dirty="0"/>
                  <a:t>RM </a:t>
                </a:r>
                <a:r>
                  <a:rPr lang="zh-TW" altLang="en-US" sz="2400" dirty="0"/>
                  <a:t>之間的空間位置關係，加入了一個可訓練的時間遺忘函數 </a:t>
                </a:r>
                <a:r>
                  <a:rPr lang="en-US" altLang="zh-TW" sz="2400" dirty="0"/>
                  <a:t>α </a:t>
                </a:r>
                <a:r>
                  <a:rPr lang="zh-TW" altLang="en-US" sz="2400" dirty="0"/>
                  <a:t>進入合併公式。</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然而，當我們需要合併的 </a:t>
                </a:r>
                <a14:m>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R</m:t>
                        </m:r>
                        <m:r>
                          <m:rPr>
                            <m:sty m:val="p"/>
                          </m:rPr>
                          <a:rPr lang="en-US" altLang="zh-TW" sz="2400" i="1" smtClean="0">
                            <a:latin typeface="Cambria Math" panose="02040503050406030204" pitchFamily="18" charset="0"/>
                          </a:rPr>
                          <m:t>M</m:t>
                        </m:r>
                      </m:e>
                      <m:sub>
                        <m:r>
                          <a:rPr lang="en-US" altLang="zh-TW" sz="2400" b="0" i="1" smtClean="0">
                            <a:latin typeface="Cambria Math" panose="02040503050406030204" pitchFamily="18" charset="0"/>
                          </a:rPr>
                          <m:t>𝑘</m:t>
                        </m:r>
                      </m:sub>
                    </m:sSub>
                  </m:oMath>
                </a14:m>
                <a:r>
                  <a:rPr lang="zh-TW" altLang="en-US" sz="2400" dirty="0"/>
                  <a:t>越多時，隨著 </a:t>
                </a:r>
                <a:r>
                  <a:rPr lang="en-US" altLang="zh-TW" sz="2400" dirty="0"/>
                  <a:t>k </a:t>
                </a:r>
                <a:r>
                  <a:rPr lang="zh-TW" altLang="en-US" sz="2400" dirty="0"/>
                  <a:t>值越來越大， </a:t>
                </a:r>
                <a14:m>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𝛼</m:t>
                        </m:r>
                      </m:e>
                      <m:sup>
                        <m:r>
                          <a:rPr lang="en-US" altLang="zh-TW" sz="2400" b="0" i="1" smtClean="0">
                            <a:latin typeface="Cambria Math" panose="02040503050406030204" pitchFamily="18" charset="0"/>
                          </a:rPr>
                          <m:t>𝑘</m:t>
                        </m:r>
                      </m:sup>
                    </m:sSup>
                  </m:oMath>
                </a14:m>
                <a:r>
                  <a:rPr lang="zh-TW" altLang="en-US" sz="2400" dirty="0"/>
                  <a:t>會快速變小</a:t>
                </a:r>
                <a:endParaRPr lang="en-US" altLang="zh-TW" sz="2400" dirty="0"/>
              </a:p>
            </p:txBody>
          </p:sp>
        </mc:Choice>
        <mc:Fallback>
          <p:sp>
            <p:nvSpPr>
              <p:cNvPr id="6" name="文字方塊 5">
                <a:extLst>
                  <a:ext uri="{FF2B5EF4-FFF2-40B4-BE49-F238E27FC236}">
                    <a16:creationId xmlns:a16="http://schemas.microsoft.com/office/drawing/2014/main" id="{3033589B-68FF-4F54-A2CC-11BEB171E157}"/>
                  </a:ext>
                </a:extLst>
              </p:cNvPr>
              <p:cNvSpPr txBox="1">
                <a:spLocks noRot="1" noChangeAspect="1" noMove="1" noResize="1" noEditPoints="1" noAdjustHandles="1" noChangeArrowheads="1" noChangeShapeType="1" noTextEdit="1"/>
              </p:cNvSpPr>
              <p:nvPr/>
            </p:nvSpPr>
            <p:spPr>
              <a:xfrm>
                <a:off x="1167885" y="1380383"/>
                <a:ext cx="10018461" cy="1945533"/>
              </a:xfrm>
              <a:prstGeom prst="rect">
                <a:avLst/>
              </a:prstGeom>
              <a:blipFill>
                <a:blip r:embed="rId3"/>
                <a:stretch>
                  <a:fillRect l="-852" t="-2500" b="-5938"/>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11795D2B-9DF5-4A4D-A91E-086807004E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06973" y="3119510"/>
            <a:ext cx="6778053" cy="894434"/>
          </a:xfrm>
          <a:prstGeom prst="rect">
            <a:avLst/>
          </a:prstGeom>
        </p:spPr>
      </p:pic>
      <p:pic>
        <p:nvPicPr>
          <p:cNvPr id="8" name="圖片 7">
            <a:extLst>
              <a:ext uri="{FF2B5EF4-FFF2-40B4-BE49-F238E27FC236}">
                <a16:creationId xmlns:a16="http://schemas.microsoft.com/office/drawing/2014/main" id="{10EB1766-E627-4AD4-BF14-52AFA9820C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7430" y="4021921"/>
            <a:ext cx="4213890" cy="2335699"/>
          </a:xfrm>
          <a:prstGeom prst="rect">
            <a:avLst/>
          </a:prstGeom>
        </p:spPr>
      </p:pic>
      <p:sp>
        <p:nvSpPr>
          <p:cNvPr id="9" name="文字方塊 8">
            <a:extLst>
              <a:ext uri="{FF2B5EF4-FFF2-40B4-BE49-F238E27FC236}">
                <a16:creationId xmlns:a16="http://schemas.microsoft.com/office/drawing/2014/main" id="{441A4BEB-1B5D-41B0-8984-5D159871C0A6}"/>
              </a:ext>
            </a:extLst>
          </p:cNvPr>
          <p:cNvSpPr txBox="1"/>
          <p:nvPr/>
        </p:nvSpPr>
        <p:spPr>
          <a:xfrm>
            <a:off x="2506878" y="500380"/>
            <a:ext cx="734047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空間位置保留機制之優化設計</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10" name="圖片 9">
            <a:extLst>
              <a:ext uri="{FF2B5EF4-FFF2-40B4-BE49-F238E27FC236}">
                <a16:creationId xmlns:a16="http://schemas.microsoft.com/office/drawing/2014/main" id="{0EF84482-0D24-4959-A8DE-D6EA332416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0680" y="4553125"/>
            <a:ext cx="4409767" cy="1391675"/>
          </a:xfrm>
          <a:prstGeom prst="rect">
            <a:avLst/>
          </a:prstGeom>
        </p:spPr>
      </p:pic>
    </p:spTree>
    <p:extLst>
      <p:ext uri="{BB962C8B-B14F-4D97-AF65-F5344CB8AC3E}">
        <p14:creationId xmlns:p14="http://schemas.microsoft.com/office/powerpoint/2010/main" val="29440667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695B5-10A9-4D05-836D-FC8E7C1E010A}"/>
              </a:ext>
            </a:extLst>
          </p:cNvPr>
          <p:cNvSpPr>
            <a:spLocks noGrp="1"/>
          </p:cNvSpPr>
          <p:nvPr>
            <p:ph type="sldNum" sz="quarter" idx="12"/>
          </p:nvPr>
        </p:nvSpPr>
        <p:spPr/>
        <p:txBody>
          <a:bodyPr/>
          <a:lstStyle/>
          <a:p>
            <a:fld id="{E5C60907-9731-46B4-A33D-FDF5DC3BFF3C}" type="slidenum">
              <a:rPr lang="zh-TW" altLang="en-US" smtClean="0"/>
              <a:t>57</a:t>
            </a:fld>
            <a:endParaRPr lang="zh-TW" altLang="en-US"/>
          </a:p>
        </p:txBody>
      </p:sp>
      <p:sp>
        <p:nvSpPr>
          <p:cNvPr id="5" name="文字方塊 4">
            <a:extLst>
              <a:ext uri="{FF2B5EF4-FFF2-40B4-BE49-F238E27FC236}">
                <a16:creationId xmlns:a16="http://schemas.microsoft.com/office/drawing/2014/main" id="{69BE0ACB-EE19-40CC-A7BF-1CCBD4471C11}"/>
              </a:ext>
            </a:extLst>
          </p:cNvPr>
          <p:cNvSpPr txBox="1"/>
          <p:nvPr/>
        </p:nvSpPr>
        <p:spPr>
          <a:xfrm>
            <a:off x="2506878" y="500380"/>
            <a:ext cx="734047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空間位置保留機制之優化設計</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3033589B-68FF-4F54-A2CC-11BEB171E157}"/>
                  </a:ext>
                </a:extLst>
              </p:cNvPr>
              <p:cNvSpPr txBox="1"/>
              <p:nvPr/>
            </p:nvSpPr>
            <p:spPr>
              <a:xfrm>
                <a:off x="1167885" y="1380383"/>
                <a:ext cx="10018461" cy="121340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將 </a:t>
                </a:r>
                <a:r>
                  <a:rPr lang="en-US" altLang="zh-TW" sz="2400" dirty="0"/>
                  <a:t>α </a:t>
                </a:r>
                <a:r>
                  <a:rPr lang="zh-TW" altLang="en-US" sz="2400" dirty="0"/>
                  <a:t>的方法從 </a:t>
                </a:r>
                <a14:m>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𝛼</m:t>
                        </m:r>
                      </m:e>
                      <m:sup>
                        <m:r>
                          <a:rPr lang="en-US" altLang="zh-TW" sz="2400" b="0" i="1" smtClean="0">
                            <a:latin typeface="Cambria Math" panose="02040503050406030204" pitchFamily="18" charset="0"/>
                          </a:rPr>
                          <m:t>𝑘</m:t>
                        </m:r>
                      </m:sup>
                    </m:sSup>
                    <m:r>
                      <a:rPr lang="en-US" altLang="zh-TW" sz="2400" b="0" i="1" smtClean="0">
                        <a:latin typeface="Cambria Math" panose="02040503050406030204" pitchFamily="18" charset="0"/>
                      </a:rPr>
                      <m:t> </m:t>
                    </m:r>
                  </m:oMath>
                </a14:m>
                <a:r>
                  <a:rPr lang="zh-TW" altLang="en-US" sz="2400" dirty="0"/>
                  <a:t>，改成從 </a:t>
                </a:r>
                <a:r>
                  <a:rPr lang="en-US" altLang="zh-TW" sz="2400" dirty="0"/>
                  <a:t>[ 0.9 ∼ 0.99 ] </a:t>
                </a:r>
                <a:r>
                  <a:rPr lang="zh-TW" altLang="en-US" sz="2400" dirty="0"/>
                  <a:t>之間進行等距採樣，得到 </a:t>
                </a:r>
                <a:r>
                  <a:rPr lang="en-US" altLang="zh-TW" sz="2400" dirty="0"/>
                  <a:t>k </a:t>
                </a:r>
                <a:r>
                  <a:rPr lang="zh-TW" altLang="en-US" sz="2400" dirty="0"/>
                  <a:t>個值代替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𝛼</m:t>
                        </m:r>
                      </m:e>
                      <m:sup>
                        <m:r>
                          <a:rPr lang="en-US" altLang="zh-TW" sz="2400" i="1">
                            <a:latin typeface="Cambria Math" panose="02040503050406030204" pitchFamily="18" charset="0"/>
                          </a:rPr>
                          <m:t>𝑘</m:t>
                        </m:r>
                      </m:sup>
                    </m:sSup>
                  </m:oMath>
                </a14:m>
                <a:r>
                  <a:rPr lang="zh-TW" altLang="en-US" sz="2400" dirty="0"/>
                  <a:t>按照時序順序 去乘以 </a:t>
                </a:r>
                <a14:m>
                  <m:oMath xmlns:m="http://schemas.openxmlformats.org/officeDocument/2006/math">
                    <m:sSub>
                      <m:sSubPr>
                        <m:ctrlPr>
                          <a:rPr lang="en-US" altLang="zh-TW" sz="2400" i="1">
                            <a:latin typeface="Cambria Math" panose="02040503050406030204" pitchFamily="18" charset="0"/>
                          </a:rPr>
                        </m:ctrlPr>
                      </m:sSubPr>
                      <m:e>
                        <m:r>
                          <m:rPr>
                            <m:sty m:val="p"/>
                          </m:rPr>
                          <a:rPr lang="en-US" altLang="zh-TW" sz="2400" i="1">
                            <a:latin typeface="Cambria Math" panose="02040503050406030204" pitchFamily="18" charset="0"/>
                          </a:rPr>
                          <m:t>R</m:t>
                        </m:r>
                        <m:r>
                          <m:rPr>
                            <m:sty m:val="p"/>
                          </m:rPr>
                          <a:rPr lang="en-US" altLang="zh-TW" sz="2400" i="1">
                            <a:latin typeface="Cambria Math" panose="02040503050406030204" pitchFamily="18" charset="0"/>
                          </a:rPr>
                          <m:t>M</m:t>
                        </m:r>
                      </m:e>
                      <m:sub>
                        <m:r>
                          <a:rPr lang="en-US" altLang="zh-TW" sz="2400" i="1">
                            <a:latin typeface="Cambria Math" panose="02040503050406030204" pitchFamily="18" charset="0"/>
                          </a:rPr>
                          <m:t>𝑘</m:t>
                        </m:r>
                      </m:sub>
                    </m:sSub>
                  </m:oMath>
                </a14:m>
                <a:r>
                  <a:rPr lang="zh-TW" altLang="en-US" sz="2400" dirty="0"/>
                  <a:t>，我們將第 </a:t>
                </a:r>
                <a:r>
                  <a:rPr lang="en-US" altLang="zh-TW" sz="2400" dirty="0"/>
                  <a:t>k </a:t>
                </a:r>
                <a:r>
                  <a:rPr lang="zh-TW" altLang="en-US" sz="2400" dirty="0"/>
                  <a:t>個 </a:t>
                </a:r>
                <a:r>
                  <a:rPr lang="en-US" altLang="zh-TW" sz="2400" dirty="0"/>
                  <a:t>RM </a:t>
                </a:r>
                <a:r>
                  <a:rPr lang="zh-TW" altLang="en-US" sz="2400" dirty="0"/>
                  <a:t>所對應的 </a:t>
                </a:r>
                <a:r>
                  <a:rPr lang="en-US" altLang="zh-TW" sz="2400" dirty="0"/>
                  <a:t>α </a:t>
                </a:r>
                <a:r>
                  <a:rPr lang="zh-TW" altLang="en-US" sz="2400" dirty="0"/>
                  <a:t>稱為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𝛽</m:t>
                        </m:r>
                      </m:e>
                      <m:sub>
                        <m:r>
                          <a:rPr lang="en-US" altLang="zh-TW" sz="2400" i="1">
                            <a:latin typeface="Cambria Math" panose="02040503050406030204" pitchFamily="18" charset="0"/>
                          </a:rPr>
                          <m:t>𝑘</m:t>
                        </m:r>
                      </m:sub>
                    </m:sSub>
                    <m:r>
                      <a:rPr lang="en-US" altLang="zh-TW" sz="2400" i="1">
                        <a:latin typeface="Cambria Math" panose="02040503050406030204" pitchFamily="18" charset="0"/>
                      </a:rPr>
                      <m:t> </m:t>
                    </m:r>
                    <m:r>
                      <a:rPr lang="zh-TW" altLang="en-US" sz="2400" i="1">
                        <a:latin typeface="Cambria Math" panose="02040503050406030204" pitchFamily="18" charset="0"/>
                      </a:rPr>
                      <m:t>。</m:t>
                    </m:r>
                  </m:oMath>
                </a14:m>
                <a:endParaRPr lang="en-US" altLang="zh-TW" sz="2400" dirty="0"/>
              </a:p>
            </p:txBody>
          </p:sp>
        </mc:Choice>
        <mc:Fallback>
          <p:sp>
            <p:nvSpPr>
              <p:cNvPr id="6" name="文字方塊 5">
                <a:extLst>
                  <a:ext uri="{FF2B5EF4-FFF2-40B4-BE49-F238E27FC236}">
                    <a16:creationId xmlns:a16="http://schemas.microsoft.com/office/drawing/2014/main" id="{3033589B-68FF-4F54-A2CC-11BEB171E157}"/>
                  </a:ext>
                </a:extLst>
              </p:cNvPr>
              <p:cNvSpPr txBox="1">
                <a:spLocks noRot="1" noChangeAspect="1" noMove="1" noResize="1" noEditPoints="1" noAdjustHandles="1" noChangeArrowheads="1" noChangeShapeType="1" noTextEdit="1"/>
              </p:cNvSpPr>
              <p:nvPr/>
            </p:nvSpPr>
            <p:spPr>
              <a:xfrm>
                <a:off x="1167885" y="1380383"/>
                <a:ext cx="10018461" cy="1213409"/>
              </a:xfrm>
              <a:prstGeom prst="rect">
                <a:avLst/>
              </a:prstGeom>
              <a:blipFill>
                <a:blip r:embed="rId2"/>
                <a:stretch>
                  <a:fillRect l="-852" t="-4020" r="-304" b="-10553"/>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FF102132-F888-439F-91B9-6B779915F19B}"/>
              </a:ext>
            </a:extLst>
          </p:cNvPr>
          <p:cNvPicPr>
            <a:picLocks noChangeAspect="1"/>
          </p:cNvPicPr>
          <p:nvPr/>
        </p:nvPicPr>
        <p:blipFill>
          <a:blip r:embed="rId3"/>
          <a:stretch>
            <a:fillRect/>
          </a:stretch>
        </p:blipFill>
        <p:spPr>
          <a:xfrm>
            <a:off x="2467895" y="2747546"/>
            <a:ext cx="7418439" cy="1064605"/>
          </a:xfrm>
          <a:prstGeom prst="rect">
            <a:avLst/>
          </a:prstGeom>
        </p:spPr>
      </p:pic>
      <p:pic>
        <p:nvPicPr>
          <p:cNvPr id="12" name="圖片 11">
            <a:extLst>
              <a:ext uri="{FF2B5EF4-FFF2-40B4-BE49-F238E27FC236}">
                <a16:creationId xmlns:a16="http://schemas.microsoft.com/office/drawing/2014/main" id="{84435C0A-0351-4384-ABA1-710A35878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3355" y="3909891"/>
            <a:ext cx="3845290" cy="2447729"/>
          </a:xfrm>
          <a:prstGeom prst="rect">
            <a:avLst/>
          </a:prstGeom>
        </p:spPr>
      </p:pic>
    </p:spTree>
    <p:extLst>
      <p:ext uri="{BB962C8B-B14F-4D97-AF65-F5344CB8AC3E}">
        <p14:creationId xmlns:p14="http://schemas.microsoft.com/office/powerpoint/2010/main" val="38641220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58</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865118" y="587000"/>
            <a:ext cx="7362888"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CI </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特徵增強模組之優化設計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色彩感知區塊之可解釋性</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t>色彩特徵傳遞區塊之可解釋性</a:t>
            </a:r>
            <a:endParaRPr lang="en-US" altLang="zh-TW" sz="2000" dirty="0"/>
          </a:p>
          <a:p>
            <a:pPr marL="1485900" lvl="2" indent="-571500">
              <a:buFont typeface="標楷體" panose="03000509000000000000" pitchFamily="65" charset="-120"/>
              <a:buChar char="–"/>
            </a:pPr>
            <a:r>
              <a:rPr lang="zh-TW" altLang="en-US" sz="2000" dirty="0"/>
              <a:t>輪廓感知區塊和輪廓特徵傳遞區塊之可解釋性</a:t>
            </a:r>
            <a:endParaRPr lang="en-US" altLang="zh-TW" sz="20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696783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710963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色彩感知區塊之視覺化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59</a:t>
            </a:fld>
            <a:endParaRPr lang="zh-TW" altLang="en-US"/>
          </a:p>
        </p:txBody>
      </p:sp>
      <p:sp>
        <p:nvSpPr>
          <p:cNvPr id="17" name="文字方塊 16">
            <a:extLst>
              <a:ext uri="{FF2B5EF4-FFF2-40B4-BE49-F238E27FC236}">
                <a16:creationId xmlns:a16="http://schemas.microsoft.com/office/drawing/2014/main" id="{2EE2D687-1DBB-4333-A11E-6DB7C5312CA8}"/>
              </a:ext>
            </a:extLst>
          </p:cNvPr>
          <p:cNvSpPr txBox="1"/>
          <p:nvPr/>
        </p:nvSpPr>
        <p:spPr>
          <a:xfrm>
            <a:off x="1167885" y="1380383"/>
            <a:ext cx="10018461" cy="1938992"/>
          </a:xfrm>
          <a:prstGeom prst="rect">
            <a:avLst/>
          </a:prstGeom>
          <a:noFill/>
        </p:spPr>
        <p:txBody>
          <a:bodyPr wrap="square" rtlCol="0">
            <a:spAutoFit/>
          </a:bodyPr>
          <a:lstStyle/>
          <a:p>
            <a:pPr marL="457200" indent="-457200">
              <a:buFont typeface="+mj-lt"/>
              <a:buAutoNum type="arabicPeriod"/>
            </a:pPr>
            <a:r>
              <a:rPr lang="zh-TW" altLang="en-US" sz="2400" dirty="0"/>
              <a:t>輸入影像後，找出色彩感應區塊的 </a:t>
            </a:r>
            <a:r>
              <a:rPr lang="en-US" altLang="zh-TW" sz="2400" dirty="0"/>
              <a:t>RM</a:t>
            </a:r>
          </a:p>
          <a:p>
            <a:pPr marL="457200" indent="-457200">
              <a:buFont typeface="+mj-lt"/>
              <a:buAutoNum type="arabicPeriod"/>
            </a:pPr>
            <a:r>
              <a:rPr lang="zh-TW" altLang="en-US" sz="2400" dirty="0"/>
              <a:t>從 </a:t>
            </a:r>
            <a:r>
              <a:rPr lang="en-US" altLang="zh-TW" sz="2400" dirty="0"/>
              <a:t>RM </a:t>
            </a:r>
            <a:r>
              <a:rPr lang="zh-TW" altLang="en-US" sz="2400" dirty="0"/>
              <a:t>中找出每個 </a:t>
            </a:r>
            <a:r>
              <a:rPr lang="en-US" altLang="zh-TW" sz="2400" dirty="0"/>
              <a:t>RM </a:t>
            </a:r>
            <a:r>
              <a:rPr lang="zh-TW" altLang="en-US" sz="2400" dirty="0"/>
              <a:t>的最大反應</a:t>
            </a:r>
            <a:endParaRPr lang="en-US" altLang="zh-TW" sz="2400" dirty="0"/>
          </a:p>
          <a:p>
            <a:pPr marL="457200" indent="-457200">
              <a:buFont typeface="+mj-lt"/>
              <a:buAutoNum type="arabicPeriod"/>
            </a:pPr>
            <a:r>
              <a:rPr lang="zh-TW" altLang="en-US" sz="2400" dirty="0"/>
              <a:t>根據 </a:t>
            </a:r>
            <a:r>
              <a:rPr lang="en-US" altLang="zh-TW" sz="2400" dirty="0"/>
              <a:t>RM </a:t>
            </a:r>
            <a:r>
              <a:rPr lang="zh-TW" altLang="en-US" sz="2400" dirty="0"/>
              <a:t>的最大反應位置找出對應的 </a:t>
            </a:r>
            <a:r>
              <a:rPr lang="en-US" altLang="zh-TW" sz="2400" dirty="0"/>
              <a:t>CI</a:t>
            </a:r>
          </a:p>
          <a:p>
            <a:pPr marL="457200" indent="-457200">
              <a:buFont typeface="+mj-lt"/>
              <a:buAutoNum type="arabicPeriod"/>
            </a:pPr>
            <a:r>
              <a:rPr lang="zh-TW" altLang="en-US" sz="2400" dirty="0"/>
              <a:t>找出對應 </a:t>
            </a:r>
            <a:r>
              <a:rPr lang="en-US" altLang="zh-TW" sz="2400" dirty="0"/>
              <a:t>CI </a:t>
            </a:r>
            <a:r>
              <a:rPr lang="zh-TW" altLang="en-US" sz="2400" dirty="0"/>
              <a:t>的代表色並擴張成與原始 </a:t>
            </a:r>
            <a:r>
              <a:rPr lang="en-US" altLang="zh-TW" sz="2400" dirty="0"/>
              <a:t>CI </a:t>
            </a:r>
            <a:r>
              <a:rPr lang="zh-TW" altLang="en-US" sz="2400" dirty="0"/>
              <a:t>相同大小的色塊</a:t>
            </a:r>
            <a:endParaRPr lang="en-US" altLang="zh-TW" sz="2400" dirty="0"/>
          </a:p>
          <a:p>
            <a:pPr marL="457200" indent="-457200">
              <a:buFont typeface="+mj-lt"/>
              <a:buAutoNum type="arabicPeriod"/>
            </a:pPr>
            <a:r>
              <a:rPr lang="zh-TW" altLang="en-US" sz="2400" dirty="0"/>
              <a:t>利用色塊組出輸入影像在該層的代表影像</a:t>
            </a:r>
            <a:endParaRPr lang="en-US" altLang="zh-TW" sz="2400" dirty="0"/>
          </a:p>
        </p:txBody>
      </p:sp>
    </p:spTree>
    <p:extLst>
      <p:ext uri="{BB962C8B-B14F-4D97-AF65-F5344CB8AC3E}">
        <p14:creationId xmlns:p14="http://schemas.microsoft.com/office/powerpoint/2010/main" val="43669146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研究目的</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A38B2C26-1505-5AB2-E117-F1E68E875EE8}"/>
              </a:ext>
            </a:extLst>
          </p:cNvPr>
          <p:cNvSpPr txBox="1"/>
          <p:nvPr/>
        </p:nvSpPr>
        <p:spPr>
          <a:xfrm>
            <a:off x="1241465" y="1251960"/>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深入研究</a:t>
            </a:r>
            <a:r>
              <a:rPr lang="en-US" altLang="zh-TW" sz="2400" dirty="0">
                <a:latin typeface="標楷體" panose="03000509000000000000" pitchFamily="65" charset="-120"/>
                <a:ea typeface="標楷體" panose="03000509000000000000" pitchFamily="65" charset="-120"/>
              </a:rPr>
              <a:t>2023</a:t>
            </a:r>
            <a:r>
              <a:rPr lang="zh-TW" altLang="en-US" sz="2400" dirty="0">
                <a:latin typeface="標楷體" panose="03000509000000000000" pitchFamily="65" charset="-120"/>
                <a:ea typeface="標楷體" panose="03000509000000000000" pitchFamily="65" charset="-120"/>
              </a:rPr>
              <a:t>年由</a:t>
            </a:r>
            <a:r>
              <a:rPr lang="en-US" altLang="zh-TW" sz="2400" dirty="0">
                <a:latin typeface="標楷體" panose="03000509000000000000" pitchFamily="65" charset="-120"/>
                <a:ea typeface="標楷體" panose="03000509000000000000" pitchFamily="65" charset="-120"/>
              </a:rPr>
              <a:t>J.F Yang</a:t>
            </a:r>
            <a:r>
              <a:rPr lang="zh-TW" altLang="en-US" sz="2400" dirty="0">
                <a:latin typeface="標楷體" panose="03000509000000000000" pitchFamily="65" charset="-120"/>
                <a:ea typeface="標楷體" panose="03000509000000000000" pitchFamily="65" charset="-120"/>
              </a:rPr>
              <a:t> 等人所提出模擬皮層多層構造的可解釋性模型 </a:t>
            </a:r>
            <a:r>
              <a:rPr lang="en-US" altLang="zh-TW" sz="2400" dirty="0">
                <a:latin typeface="+mj-lt"/>
                <a:ea typeface="標楷體" panose="03000509000000000000" pitchFamily="65" charset="-120"/>
              </a:rPr>
              <a:t>CNN-based Interpretable Model</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以下簡稱</a:t>
            </a:r>
            <a:r>
              <a:rPr lang="en-US" altLang="zh-TW" sz="2400" dirty="0">
                <a:latin typeface="+mj-lt"/>
                <a:ea typeface="標楷體" panose="03000509000000000000" pitchFamily="65" charset="-120"/>
              </a:rPr>
              <a:t>CIM</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，以</a:t>
            </a:r>
            <a:r>
              <a:rPr lang="en-US" altLang="zh-TW" sz="2400" dirty="0">
                <a:latin typeface="+mj-lt"/>
                <a:ea typeface="標楷體" panose="03000509000000000000" pitchFamily="65" charset="-120"/>
              </a:rPr>
              <a:t>CIM</a:t>
            </a:r>
            <a:r>
              <a:rPr lang="zh-TW" altLang="en-US" sz="2400" dirty="0">
                <a:latin typeface="標楷體" panose="03000509000000000000" pitchFamily="65" charset="-120"/>
                <a:ea typeface="標楷體" panose="03000509000000000000" pitchFamily="65" charset="-120"/>
              </a:rPr>
              <a:t>為基礎開發出一個能適用於符合現實中彩色影像的可解釋性模型</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透過研究人眼如何辨識彩色影像，設計出模擬人眼感知色彩機構的色彩感知區塊和感知輪廓的輪廓感知區塊，使模型可以模仿人眼感知外部資訊的過程</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接著將兩者資訊分別輸入特徵傳遞區塊，藉由高斯卷積、特徵增強、空間合併模組，模擬人腦多層皮質資訊傳遞，最終形成較為完整的特徵資訊並輸入全連接層學習分類特徵</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EC652FD-BC22-442B-B96A-434CD825FBA3}"/>
              </a:ext>
            </a:extLst>
          </p:cNvPr>
          <p:cNvSpPr>
            <a:spLocks noGrp="1"/>
          </p:cNvSpPr>
          <p:nvPr>
            <p:ph type="sldNum" sz="quarter" idx="12"/>
          </p:nvPr>
        </p:nvSpPr>
        <p:spPr/>
        <p:txBody>
          <a:bodyPr/>
          <a:lstStyle/>
          <a:p>
            <a:fld id="{E5C60907-9731-46B4-A33D-FDF5DC3BFF3C}" type="slidenum">
              <a:rPr lang="zh-TW" altLang="en-US" smtClean="0"/>
              <a:t>6</a:t>
            </a:fld>
            <a:endParaRPr lang="zh-TW" altLang="en-US"/>
          </a:p>
        </p:txBody>
      </p:sp>
    </p:spTree>
    <p:extLst>
      <p:ext uri="{BB962C8B-B14F-4D97-AF65-F5344CB8AC3E}">
        <p14:creationId xmlns:p14="http://schemas.microsoft.com/office/powerpoint/2010/main" val="26149181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8032968"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色彩特徵傳遞區塊之視覺化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60</a:t>
            </a:fld>
            <a:endParaRPr lang="zh-TW" altLang="en-US"/>
          </a:p>
        </p:txBody>
      </p:sp>
      <mc:AlternateContent xmlns:mc="http://schemas.openxmlformats.org/markup-compatibility/2006">
        <mc:Choice xmlns:a14="http://schemas.microsoft.com/office/drawing/2010/main" Requires="a14">
          <p:sp>
            <p:nvSpPr>
              <p:cNvPr id="17" name="文字方塊 16">
                <a:extLst>
                  <a:ext uri="{FF2B5EF4-FFF2-40B4-BE49-F238E27FC236}">
                    <a16:creationId xmlns:a16="http://schemas.microsoft.com/office/drawing/2014/main" id="{2EE2D687-1DBB-4333-A11E-6DB7C5312CA8}"/>
                  </a:ext>
                </a:extLst>
              </p:cNvPr>
              <p:cNvSpPr txBox="1"/>
              <p:nvPr/>
            </p:nvSpPr>
            <p:spPr>
              <a:xfrm>
                <a:off x="1167885" y="1380383"/>
                <a:ext cx="10018461" cy="2308324"/>
              </a:xfrm>
              <a:prstGeom prst="rect">
                <a:avLst/>
              </a:prstGeom>
              <a:noFill/>
            </p:spPr>
            <p:txBody>
              <a:bodyPr wrap="square" rtlCol="0">
                <a:spAutoFit/>
              </a:bodyPr>
              <a:lstStyle/>
              <a:p>
                <a:pPr marL="457200" indent="-457200">
                  <a:buFont typeface="+mj-lt"/>
                  <a:buAutoNum type="arabicPeriod"/>
                </a:pPr>
                <a:r>
                  <a:rPr lang="zh-TW" altLang="en-US" sz="2400" dirty="0"/>
                  <a:t>輸入影像後，找出色彩感應區塊的 </a:t>
                </a:r>
                <a:r>
                  <a:rPr lang="en-US" altLang="zh-TW" sz="2400" dirty="0"/>
                  <a:t>RM</a:t>
                </a:r>
              </a:p>
              <a:p>
                <a:pPr marL="457200" indent="-457200">
                  <a:buFont typeface="+mj-lt"/>
                  <a:buAutoNum type="arabicPeriod"/>
                </a:pPr>
                <a:r>
                  <a:rPr lang="zh-TW" altLang="en-US" sz="2400" dirty="0"/>
                  <a:t>從 </a:t>
                </a:r>
                <a:r>
                  <a:rPr lang="en-US" altLang="zh-TW" sz="2400" dirty="0"/>
                  <a:t>RM </a:t>
                </a:r>
                <a:r>
                  <a:rPr lang="zh-TW" altLang="en-US" sz="2400" dirty="0"/>
                  <a:t>中找出每個 </a:t>
                </a:r>
                <a:r>
                  <a:rPr lang="en-US" altLang="zh-TW" sz="2400" dirty="0"/>
                  <a:t>RM </a:t>
                </a:r>
                <a:r>
                  <a:rPr lang="zh-TW" altLang="en-US" sz="2400" dirty="0"/>
                  <a:t>的最大反應</a:t>
                </a:r>
                <a:endParaRPr lang="en-US" altLang="zh-TW" sz="2400" dirty="0"/>
              </a:p>
              <a:p>
                <a:pPr marL="457200" indent="-457200">
                  <a:buFont typeface="+mj-lt"/>
                  <a:buAutoNum type="arabicPeriod"/>
                </a:pPr>
                <a:r>
                  <a:rPr lang="zh-TW" altLang="en-US" sz="2400" dirty="0"/>
                  <a:t>根據 </a:t>
                </a:r>
                <a:r>
                  <a:rPr lang="en-US" altLang="zh-TW" sz="2400" dirty="0"/>
                  <a:t>RM </a:t>
                </a:r>
                <a:r>
                  <a:rPr lang="zh-TW" altLang="en-US" sz="2400" dirty="0"/>
                  <a:t>的最大反應位置找出對應的 </a:t>
                </a:r>
                <a:r>
                  <a:rPr lang="en-US" altLang="zh-TW" sz="2400" dirty="0"/>
                  <a:t>CI</a:t>
                </a:r>
              </a:p>
              <a:p>
                <a:pPr marL="457200" indent="-457200">
                  <a:buFont typeface="+mj-lt"/>
                  <a:buAutoNum type="arabicPeriod"/>
                </a:pPr>
                <a:r>
                  <a:rPr lang="zh-TW" altLang="en-US" sz="2400" dirty="0"/>
                  <a:t>將對應的 </a:t>
                </a:r>
                <a:r>
                  <a:rPr lang="en-US" altLang="zh-TW" sz="2400" dirty="0"/>
                  <a:t>CI </a:t>
                </a:r>
                <a:r>
                  <a:rPr lang="zh-TW" altLang="en-US" sz="2400" dirty="0"/>
                  <a:t>分割成數個與 </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i="1" dirty="0">
                            <a:latin typeface="Cambria Math" panose="02040503050406030204" pitchFamily="18" charset="0"/>
                          </a:rPr>
                          <m:t>𝐶𝐼</m:t>
                        </m:r>
                      </m:e>
                      <m:sub>
                        <m:r>
                          <a:rPr lang="en-US" altLang="zh-TW" sz="2400" i="1" dirty="0">
                            <a:latin typeface="Cambria Math" panose="02040503050406030204" pitchFamily="18" charset="0"/>
                          </a:rPr>
                          <m:t>𝑐𝑜𝑙𝑜𝑟</m:t>
                        </m:r>
                      </m:sub>
                    </m:sSub>
                  </m:oMath>
                </a14:m>
                <a:r>
                  <a:rPr lang="en-US" altLang="zh-TW" sz="2400" dirty="0"/>
                  <a:t> </a:t>
                </a:r>
                <a:r>
                  <a:rPr lang="zh-TW" altLang="en-US" sz="2400" dirty="0"/>
                  <a:t>相同大小的小圖</a:t>
                </a:r>
                <a:endParaRPr lang="en-US" altLang="zh-TW" sz="2400" dirty="0"/>
              </a:p>
              <a:p>
                <a:pPr marL="457200" indent="-457200">
                  <a:buFont typeface="+mj-lt"/>
                  <a:buAutoNum type="arabicPeriod"/>
                </a:pPr>
                <a:r>
                  <a:rPr lang="zh-TW" altLang="en-US" sz="2400" dirty="0"/>
                  <a:t>找出各個小圖的代表色並擴張成與原始 </a:t>
                </a:r>
                <a:r>
                  <a:rPr lang="en-US" altLang="zh-TW" sz="2400" dirty="0"/>
                  <a:t>CI </a:t>
                </a:r>
                <a:r>
                  <a:rPr lang="zh-TW" altLang="en-US" sz="2400" dirty="0"/>
                  <a:t>相同大小的色塊</a:t>
                </a:r>
                <a:endParaRPr lang="en-US" altLang="zh-TW" sz="2400" dirty="0"/>
              </a:p>
              <a:p>
                <a:pPr marL="457200" indent="-457200">
                  <a:buFont typeface="+mj-lt"/>
                  <a:buAutoNum type="arabicPeriod"/>
                </a:pPr>
                <a:r>
                  <a:rPr lang="zh-TW" altLang="en-US" sz="2400" dirty="0"/>
                  <a:t>利用色塊組出輸入影像在該層的代表影像</a:t>
                </a:r>
                <a:endParaRPr lang="en-US" altLang="zh-TW" sz="2400" dirty="0"/>
              </a:p>
            </p:txBody>
          </p:sp>
        </mc:Choice>
        <mc:Fallback>
          <p:sp>
            <p:nvSpPr>
              <p:cNvPr id="17" name="文字方塊 16">
                <a:extLst>
                  <a:ext uri="{FF2B5EF4-FFF2-40B4-BE49-F238E27FC236}">
                    <a16:creationId xmlns:a16="http://schemas.microsoft.com/office/drawing/2014/main" id="{2EE2D687-1DBB-4333-A11E-6DB7C5312CA8}"/>
                  </a:ext>
                </a:extLst>
              </p:cNvPr>
              <p:cNvSpPr txBox="1">
                <a:spLocks noRot="1" noChangeAspect="1" noMove="1" noResize="1" noEditPoints="1" noAdjustHandles="1" noChangeArrowheads="1" noChangeShapeType="1" noTextEdit="1"/>
              </p:cNvSpPr>
              <p:nvPr/>
            </p:nvSpPr>
            <p:spPr>
              <a:xfrm>
                <a:off x="1167885" y="1380383"/>
                <a:ext cx="10018461" cy="2308324"/>
              </a:xfrm>
              <a:prstGeom prst="rect">
                <a:avLst/>
              </a:prstGeom>
              <a:blipFill>
                <a:blip r:embed="rId2"/>
                <a:stretch>
                  <a:fillRect l="-852" t="-2111" b="-5013"/>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660A770D-7C08-4E48-AD9E-C7302DFE2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005" y="4186803"/>
            <a:ext cx="8997990" cy="1747687"/>
          </a:xfrm>
          <a:prstGeom prst="rect">
            <a:avLst/>
          </a:prstGeom>
        </p:spPr>
      </p:pic>
    </p:spTree>
    <p:extLst>
      <p:ext uri="{BB962C8B-B14F-4D97-AF65-F5344CB8AC3E}">
        <p14:creationId xmlns:p14="http://schemas.microsoft.com/office/powerpoint/2010/main" val="8324119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44804" y="634087"/>
            <a:ext cx="1126462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輪廓感知區塊和輪廓特徵傳遞區塊之視覺化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61</a:t>
            </a:fld>
            <a:endParaRPr lang="zh-TW" altLang="en-US"/>
          </a:p>
        </p:txBody>
      </p:sp>
      <p:sp>
        <p:nvSpPr>
          <p:cNvPr id="17" name="文字方塊 16">
            <a:extLst>
              <a:ext uri="{FF2B5EF4-FFF2-40B4-BE49-F238E27FC236}">
                <a16:creationId xmlns:a16="http://schemas.microsoft.com/office/drawing/2014/main" id="{2EE2D687-1DBB-4333-A11E-6DB7C5312CA8}"/>
              </a:ext>
            </a:extLst>
          </p:cNvPr>
          <p:cNvSpPr txBox="1"/>
          <p:nvPr/>
        </p:nvSpPr>
        <p:spPr>
          <a:xfrm>
            <a:off x="1167885" y="1380383"/>
            <a:ext cx="10018461" cy="1569660"/>
          </a:xfrm>
          <a:prstGeom prst="rect">
            <a:avLst/>
          </a:prstGeom>
          <a:noFill/>
        </p:spPr>
        <p:txBody>
          <a:bodyPr wrap="square" rtlCol="0">
            <a:spAutoFit/>
          </a:bodyPr>
          <a:lstStyle/>
          <a:p>
            <a:pPr marL="457200" indent="-457200">
              <a:buFont typeface="+mj-lt"/>
              <a:buAutoNum type="arabicPeriod"/>
            </a:pPr>
            <a:r>
              <a:rPr lang="zh-TW" altLang="en-US" sz="2400" dirty="0"/>
              <a:t>輸入影像後，找出色彩感應區塊的 </a:t>
            </a:r>
            <a:r>
              <a:rPr lang="en-US" altLang="zh-TW" sz="2400" dirty="0"/>
              <a:t>RM</a:t>
            </a:r>
          </a:p>
          <a:p>
            <a:pPr marL="457200" indent="-457200">
              <a:buFont typeface="+mj-lt"/>
              <a:buAutoNum type="arabicPeriod"/>
            </a:pPr>
            <a:r>
              <a:rPr lang="zh-TW" altLang="en-US" sz="2400" dirty="0"/>
              <a:t>從 </a:t>
            </a:r>
            <a:r>
              <a:rPr lang="en-US" altLang="zh-TW" sz="2400" dirty="0"/>
              <a:t>RM </a:t>
            </a:r>
            <a:r>
              <a:rPr lang="zh-TW" altLang="en-US" sz="2400" dirty="0"/>
              <a:t>中找出每個 </a:t>
            </a:r>
            <a:r>
              <a:rPr lang="en-US" altLang="zh-TW" sz="2400" dirty="0"/>
              <a:t>RM </a:t>
            </a:r>
            <a:r>
              <a:rPr lang="zh-TW" altLang="en-US" sz="2400" dirty="0"/>
              <a:t>的最大反應</a:t>
            </a:r>
            <a:endParaRPr lang="en-US" altLang="zh-TW" sz="2400" dirty="0"/>
          </a:p>
          <a:p>
            <a:pPr marL="457200" indent="-457200">
              <a:buFont typeface="+mj-lt"/>
              <a:buAutoNum type="arabicPeriod"/>
            </a:pPr>
            <a:r>
              <a:rPr lang="zh-TW" altLang="en-US" sz="2400" dirty="0"/>
              <a:t>根據 </a:t>
            </a:r>
            <a:r>
              <a:rPr lang="en-US" altLang="zh-TW" sz="2400" dirty="0"/>
              <a:t>RM </a:t>
            </a:r>
            <a:r>
              <a:rPr lang="zh-TW" altLang="en-US" sz="2400" dirty="0"/>
              <a:t>的最大反應位置找出對應的 </a:t>
            </a:r>
            <a:r>
              <a:rPr lang="en-US" altLang="zh-TW" sz="2400" dirty="0"/>
              <a:t>CI</a:t>
            </a:r>
          </a:p>
          <a:p>
            <a:pPr marL="457200" indent="-457200">
              <a:buFont typeface="+mj-lt"/>
              <a:buAutoNum type="arabicPeriod"/>
            </a:pPr>
            <a:r>
              <a:rPr lang="zh-TW" altLang="en-US" sz="2400" dirty="0"/>
              <a:t>利用</a:t>
            </a:r>
            <a:r>
              <a:rPr lang="en-US" altLang="zh-TW" sz="2400" dirty="0"/>
              <a:t>CI</a:t>
            </a:r>
            <a:r>
              <a:rPr lang="zh-TW" altLang="en-US" sz="2400" dirty="0"/>
              <a:t>組出輸入影像在該層的代表影像</a:t>
            </a:r>
            <a:endParaRPr lang="en-US" altLang="zh-TW" sz="2400" dirty="0"/>
          </a:p>
        </p:txBody>
      </p:sp>
    </p:spTree>
    <p:extLst>
      <p:ext uri="{BB962C8B-B14F-4D97-AF65-F5344CB8AC3E}">
        <p14:creationId xmlns:p14="http://schemas.microsoft.com/office/powerpoint/2010/main" val="402986605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772013" y="611964"/>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全連接層的可解釋性</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62</a:t>
            </a:fld>
            <a:endParaRPr lang="zh-TW" altLang="en-US"/>
          </a:p>
        </p:txBody>
      </p:sp>
      <p:pic>
        <p:nvPicPr>
          <p:cNvPr id="6" name="圖片 5">
            <a:extLst>
              <a:ext uri="{FF2B5EF4-FFF2-40B4-BE49-F238E27FC236}">
                <a16:creationId xmlns:a16="http://schemas.microsoft.com/office/drawing/2014/main" id="{AAE828FB-D6C0-45FA-ACCF-82EF66DAF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2248" y="1827299"/>
            <a:ext cx="6449455" cy="3785550"/>
          </a:xfrm>
          <a:prstGeom prst="rect">
            <a:avLst/>
          </a:prstGeom>
        </p:spPr>
      </p:pic>
    </p:spTree>
    <p:extLst>
      <p:ext uri="{BB962C8B-B14F-4D97-AF65-F5344CB8AC3E}">
        <p14:creationId xmlns:p14="http://schemas.microsoft.com/office/powerpoint/2010/main" val="18261852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772013" y="611964"/>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全連接層的可解釋性</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63</a:t>
            </a:fld>
            <a:endParaRPr lang="zh-TW" altLang="en-US"/>
          </a:p>
        </p:txBody>
      </p:sp>
      <p:pic>
        <p:nvPicPr>
          <p:cNvPr id="4" name="圖片 3">
            <a:extLst>
              <a:ext uri="{FF2B5EF4-FFF2-40B4-BE49-F238E27FC236}">
                <a16:creationId xmlns:a16="http://schemas.microsoft.com/office/drawing/2014/main" id="{3E40D719-4E13-4A24-B7E0-65AEF35F7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614" y="1612295"/>
            <a:ext cx="1966649" cy="1966649"/>
          </a:xfrm>
          <a:prstGeom prst="rect">
            <a:avLst/>
          </a:prstGeom>
        </p:spPr>
      </p:pic>
      <p:pic>
        <p:nvPicPr>
          <p:cNvPr id="7" name="圖片 6">
            <a:extLst>
              <a:ext uri="{FF2B5EF4-FFF2-40B4-BE49-F238E27FC236}">
                <a16:creationId xmlns:a16="http://schemas.microsoft.com/office/drawing/2014/main" id="{A656134F-BF01-40C6-B537-DA3E903D5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909" y="1435274"/>
            <a:ext cx="2045212" cy="2295149"/>
          </a:xfrm>
          <a:prstGeom prst="rect">
            <a:avLst/>
          </a:prstGeom>
        </p:spPr>
      </p:pic>
      <p:pic>
        <p:nvPicPr>
          <p:cNvPr id="9" name="圖片 8">
            <a:extLst>
              <a:ext uri="{FF2B5EF4-FFF2-40B4-BE49-F238E27FC236}">
                <a16:creationId xmlns:a16="http://schemas.microsoft.com/office/drawing/2014/main" id="{F3E626C0-B86C-400B-80E0-B5076FE3D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0344" y="1435274"/>
            <a:ext cx="2045212" cy="2295149"/>
          </a:xfrm>
          <a:prstGeom prst="rect">
            <a:avLst/>
          </a:prstGeom>
        </p:spPr>
      </p:pic>
      <p:pic>
        <p:nvPicPr>
          <p:cNvPr id="11" name="圖片 10">
            <a:extLst>
              <a:ext uri="{FF2B5EF4-FFF2-40B4-BE49-F238E27FC236}">
                <a16:creationId xmlns:a16="http://schemas.microsoft.com/office/drawing/2014/main" id="{F81C95FE-4AC8-4DC7-910E-DD5FF7E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1324" y="4703495"/>
            <a:ext cx="2962882" cy="985636"/>
          </a:xfrm>
          <a:prstGeom prst="rect">
            <a:avLst/>
          </a:prstGeom>
        </p:spPr>
      </p:pic>
      <p:pic>
        <p:nvPicPr>
          <p:cNvPr id="14" name="圖片 13">
            <a:extLst>
              <a:ext uri="{FF2B5EF4-FFF2-40B4-BE49-F238E27FC236}">
                <a16:creationId xmlns:a16="http://schemas.microsoft.com/office/drawing/2014/main" id="{DF607F68-F691-4810-8E18-4BB3440D66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2806" y="4703495"/>
            <a:ext cx="2962880" cy="985636"/>
          </a:xfrm>
          <a:prstGeom prst="rect">
            <a:avLst/>
          </a:prstGeom>
        </p:spPr>
      </p:pic>
      <p:sp>
        <p:nvSpPr>
          <p:cNvPr id="15" name="文字方塊 14">
            <a:extLst>
              <a:ext uri="{FF2B5EF4-FFF2-40B4-BE49-F238E27FC236}">
                <a16:creationId xmlns:a16="http://schemas.microsoft.com/office/drawing/2014/main" id="{FC4B0BCA-947E-4EA4-A310-7B454EA081FE}"/>
              </a:ext>
            </a:extLst>
          </p:cNvPr>
          <p:cNvSpPr txBox="1"/>
          <p:nvPr/>
        </p:nvSpPr>
        <p:spPr>
          <a:xfrm>
            <a:off x="2411361" y="3782961"/>
            <a:ext cx="1172497" cy="369332"/>
          </a:xfrm>
          <a:prstGeom prst="rect">
            <a:avLst/>
          </a:prstGeom>
          <a:noFill/>
        </p:spPr>
        <p:txBody>
          <a:bodyPr wrap="square" rtlCol="0">
            <a:spAutoFit/>
          </a:bodyPr>
          <a:lstStyle/>
          <a:p>
            <a:r>
              <a:rPr lang="zh-TW" altLang="en-US" dirty="0"/>
              <a:t>輸入影像</a:t>
            </a:r>
          </a:p>
        </p:txBody>
      </p:sp>
      <p:sp>
        <p:nvSpPr>
          <p:cNvPr id="16" name="文字方塊 15">
            <a:extLst>
              <a:ext uri="{FF2B5EF4-FFF2-40B4-BE49-F238E27FC236}">
                <a16:creationId xmlns:a16="http://schemas.microsoft.com/office/drawing/2014/main" id="{7BCA76BE-5BED-4AB6-BD10-4FA8944DFFC9}"/>
              </a:ext>
            </a:extLst>
          </p:cNvPr>
          <p:cNvSpPr txBox="1"/>
          <p:nvPr/>
        </p:nvSpPr>
        <p:spPr>
          <a:xfrm>
            <a:off x="5193265" y="3808529"/>
            <a:ext cx="1805469" cy="369332"/>
          </a:xfrm>
          <a:prstGeom prst="rect">
            <a:avLst/>
          </a:prstGeom>
          <a:noFill/>
        </p:spPr>
        <p:txBody>
          <a:bodyPr wrap="square" rtlCol="0">
            <a:spAutoFit/>
          </a:bodyPr>
          <a:lstStyle/>
          <a:p>
            <a:r>
              <a:rPr lang="en-US" altLang="zh-TW" dirty="0"/>
              <a:t>RM-CI-Color-2</a:t>
            </a:r>
            <a:endParaRPr lang="zh-TW" altLang="en-US" dirty="0"/>
          </a:p>
        </p:txBody>
      </p:sp>
      <p:sp>
        <p:nvSpPr>
          <p:cNvPr id="17" name="文字方塊 16">
            <a:extLst>
              <a:ext uri="{FF2B5EF4-FFF2-40B4-BE49-F238E27FC236}">
                <a16:creationId xmlns:a16="http://schemas.microsoft.com/office/drawing/2014/main" id="{33BDCF9A-07A4-4FF2-829C-24BB701F908A}"/>
              </a:ext>
            </a:extLst>
          </p:cNvPr>
          <p:cNvSpPr txBox="1"/>
          <p:nvPr/>
        </p:nvSpPr>
        <p:spPr>
          <a:xfrm>
            <a:off x="7964780" y="3808529"/>
            <a:ext cx="1805469" cy="369332"/>
          </a:xfrm>
          <a:prstGeom prst="rect">
            <a:avLst/>
          </a:prstGeom>
          <a:noFill/>
        </p:spPr>
        <p:txBody>
          <a:bodyPr wrap="square" rtlCol="0">
            <a:spAutoFit/>
          </a:bodyPr>
          <a:lstStyle/>
          <a:p>
            <a:r>
              <a:rPr lang="en-US" altLang="zh-TW" dirty="0"/>
              <a:t>RM-CI-Gray-2</a:t>
            </a:r>
            <a:endParaRPr lang="zh-TW" altLang="en-US" dirty="0"/>
          </a:p>
        </p:txBody>
      </p:sp>
      <p:sp>
        <p:nvSpPr>
          <p:cNvPr id="19" name="文字方塊 18">
            <a:extLst>
              <a:ext uri="{FF2B5EF4-FFF2-40B4-BE49-F238E27FC236}">
                <a16:creationId xmlns:a16="http://schemas.microsoft.com/office/drawing/2014/main" id="{D42419B2-7C76-4B72-BC15-9C327B4FD757}"/>
              </a:ext>
            </a:extLst>
          </p:cNvPr>
          <p:cNvSpPr txBox="1"/>
          <p:nvPr/>
        </p:nvSpPr>
        <p:spPr>
          <a:xfrm>
            <a:off x="2706069" y="5845433"/>
            <a:ext cx="2446388" cy="369332"/>
          </a:xfrm>
          <a:prstGeom prst="rect">
            <a:avLst/>
          </a:prstGeom>
          <a:noFill/>
        </p:spPr>
        <p:txBody>
          <a:bodyPr wrap="square">
            <a:spAutoFit/>
          </a:bodyPr>
          <a:lstStyle/>
          <a:p>
            <a:r>
              <a:rPr lang="pl-PL" altLang="zh-TW" dirty="0"/>
              <a:t>x * w </a:t>
            </a:r>
            <a:r>
              <a:rPr lang="zh-TW" altLang="pl-PL" dirty="0"/>
              <a:t>最大位置色彩 </a:t>
            </a:r>
            <a:r>
              <a:rPr lang="pl-PL" altLang="zh-TW" dirty="0"/>
              <a:t>CI</a:t>
            </a:r>
            <a:endParaRPr lang="zh-TW" altLang="en-US" dirty="0"/>
          </a:p>
        </p:txBody>
      </p:sp>
      <p:sp>
        <p:nvSpPr>
          <p:cNvPr id="21" name="文字方塊 20">
            <a:extLst>
              <a:ext uri="{FF2B5EF4-FFF2-40B4-BE49-F238E27FC236}">
                <a16:creationId xmlns:a16="http://schemas.microsoft.com/office/drawing/2014/main" id="{7FC87763-EA4E-4E0C-9A91-1970A1AF7426}"/>
              </a:ext>
            </a:extLst>
          </p:cNvPr>
          <p:cNvSpPr txBox="1"/>
          <p:nvPr/>
        </p:nvSpPr>
        <p:spPr>
          <a:xfrm>
            <a:off x="6862562" y="5819160"/>
            <a:ext cx="2623369" cy="369332"/>
          </a:xfrm>
          <a:prstGeom prst="rect">
            <a:avLst/>
          </a:prstGeom>
          <a:noFill/>
        </p:spPr>
        <p:txBody>
          <a:bodyPr wrap="square">
            <a:spAutoFit/>
          </a:bodyPr>
          <a:lstStyle/>
          <a:p>
            <a:r>
              <a:rPr lang="en-US" altLang="zh-TW" dirty="0"/>
              <a:t> x * w </a:t>
            </a:r>
            <a:r>
              <a:rPr lang="zh-TW" altLang="en-US" dirty="0"/>
              <a:t>最大位置輪廓 </a:t>
            </a:r>
            <a:r>
              <a:rPr lang="en-US" altLang="zh-TW" dirty="0"/>
              <a:t>CI</a:t>
            </a:r>
            <a:endParaRPr lang="zh-TW" altLang="en-US" dirty="0"/>
          </a:p>
        </p:txBody>
      </p:sp>
    </p:spTree>
    <p:extLst>
      <p:ext uri="{BB962C8B-B14F-4D97-AF65-F5344CB8AC3E}">
        <p14:creationId xmlns:p14="http://schemas.microsoft.com/office/powerpoint/2010/main" val="256400607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64</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668599"/>
            <a:ext cx="669773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資料集介紹</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實驗設計</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實驗分析</a:t>
            </a:r>
            <a:endParaRPr lang="en-US" altLang="zh-TW" sz="28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028425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65</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806124" y="1100786"/>
            <a:ext cx="6697737" cy="507831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資料集介紹</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latin typeface="+mj-lt"/>
                <a:ea typeface="標楷體" panose="03000509000000000000" pitchFamily="65" charset="-120"/>
              </a:rPr>
              <a:t>MNIST</a:t>
            </a:r>
            <a:r>
              <a:rPr lang="zh-TW" altLang="en-US" sz="2400" dirty="0">
                <a:latin typeface="標楷體" panose="03000509000000000000" pitchFamily="65" charset="-120"/>
                <a:ea typeface="標楷體" panose="03000509000000000000" pitchFamily="65" charset="-120"/>
              </a:rPr>
              <a:t>資料集</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solidFill>
                  <a:srgbClr val="000000"/>
                </a:solidFill>
                <a:latin typeface="+mj-lt"/>
                <a:ea typeface="標楷體" panose="03000509000000000000" pitchFamily="65" charset="-120"/>
              </a:rPr>
              <a:t>Colored MNIST </a:t>
            </a:r>
            <a:r>
              <a:rPr lang="zh-TW" altLang="en-US" sz="2400" dirty="0">
                <a:solidFill>
                  <a:srgbClr val="000000"/>
                </a:solidFill>
                <a:latin typeface="+mj-lt"/>
                <a:ea typeface="標楷體" panose="03000509000000000000" pitchFamily="65" charset="-120"/>
              </a:rPr>
              <a:t>資料集</a:t>
            </a:r>
            <a:endParaRPr lang="en-US" altLang="zh-TW" sz="24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solidFill>
                  <a:srgbClr val="000000"/>
                </a:solidFill>
                <a:latin typeface="+mj-lt"/>
                <a:ea typeface="標楷體" panose="03000509000000000000" pitchFamily="65" charset="-120"/>
              </a:rPr>
              <a:t>Colored Fashion MNIST </a:t>
            </a:r>
            <a:r>
              <a:rPr lang="zh-TW" altLang="en-US" sz="2400" dirty="0">
                <a:solidFill>
                  <a:srgbClr val="000000"/>
                </a:solidFill>
                <a:latin typeface="+mj-lt"/>
                <a:ea typeface="標楷體" panose="03000509000000000000" pitchFamily="65" charset="-120"/>
              </a:rPr>
              <a:t>資料集</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58955525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66</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208030" y="427610"/>
            <a:ext cx="577594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MNIST</a:t>
            </a:r>
            <a:r>
              <a:rPr lang="zh-TW" altLang="en-US" sz="3600" dirty="0">
                <a:solidFill>
                  <a:srgbClr val="000000"/>
                </a:solidFill>
                <a:latin typeface="標楷體" panose="03000509000000000000" pitchFamily="65" charset="-120"/>
                <a:ea typeface="標楷體" panose="03000509000000000000" pitchFamily="65" charset="-120"/>
              </a:rPr>
              <a:t>資料集</a:t>
            </a:r>
          </a:p>
        </p:txBody>
      </p:sp>
      <p:pic>
        <p:nvPicPr>
          <p:cNvPr id="9" name="圖片 8">
            <a:extLst>
              <a:ext uri="{FF2B5EF4-FFF2-40B4-BE49-F238E27FC236}">
                <a16:creationId xmlns:a16="http://schemas.microsoft.com/office/drawing/2014/main" id="{210CF942-4F60-40C7-8FF2-6D60F1EF5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016" y="2724364"/>
            <a:ext cx="3723967" cy="3564140"/>
          </a:xfrm>
          <a:prstGeom prst="rect">
            <a:avLst/>
          </a:prstGeom>
        </p:spPr>
      </p:pic>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MNIST</a:t>
            </a:r>
            <a:r>
              <a:rPr lang="zh-TW" altLang="en-US" sz="2400" dirty="0"/>
              <a:t>由 </a:t>
            </a:r>
            <a:r>
              <a:rPr lang="en-US" altLang="zh-TW" sz="2400" dirty="0"/>
              <a:t>0 </a:t>
            </a:r>
            <a:r>
              <a:rPr lang="zh-TW" altLang="en-US" sz="2400" dirty="0"/>
              <a:t>到 </a:t>
            </a:r>
            <a:r>
              <a:rPr lang="en-US" altLang="zh-TW" sz="2400" dirty="0"/>
              <a:t>9 </a:t>
            </a:r>
            <a:r>
              <a:rPr lang="zh-TW" altLang="en-US" sz="2400" dirty="0"/>
              <a:t>的手寫數字影像資料集組成</a:t>
            </a: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28*28 </a:t>
            </a:r>
            <a:r>
              <a:rPr lang="zh-TW" altLang="en-US" sz="2400" dirty="0"/>
              <a:t>並且每個影像均為灰階影像</a:t>
            </a:r>
            <a:endParaRPr lang="en-US" altLang="zh-TW" sz="2400" dirty="0"/>
          </a:p>
          <a:p>
            <a:pPr marL="342900" indent="-342900">
              <a:buFont typeface="Arial" panose="020B0604020202020204" pitchFamily="34" charset="0"/>
              <a:buChar char="•"/>
            </a:pP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 </a:t>
            </a:r>
            <a:endParaRPr lang="en-US" altLang="zh-TW" sz="2400" dirty="0"/>
          </a:p>
        </p:txBody>
      </p:sp>
    </p:spTree>
    <p:extLst>
      <p:ext uri="{BB962C8B-B14F-4D97-AF65-F5344CB8AC3E}">
        <p14:creationId xmlns:p14="http://schemas.microsoft.com/office/powerpoint/2010/main" val="2553546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67</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2237571" y="427610"/>
            <a:ext cx="771685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Colored MNIST </a:t>
            </a:r>
            <a:r>
              <a:rPr lang="zh-TW" altLang="en-US" sz="3600" dirty="0">
                <a:solidFill>
                  <a:srgbClr val="000000"/>
                </a:solidFill>
                <a:latin typeface="+mj-lt"/>
                <a:ea typeface="標楷體" panose="03000509000000000000" pitchFamily="65" charset="-120"/>
              </a:rPr>
              <a:t>資料集</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在 </a:t>
            </a:r>
            <a:r>
              <a:rPr lang="en-US" altLang="zh-TW" sz="2400" dirty="0"/>
              <a:t>MNIST </a:t>
            </a:r>
            <a:r>
              <a:rPr lang="zh-TW" altLang="en-US" sz="2400" dirty="0"/>
              <a:t>的資料集上，塗上紅、藍、綠三種顏色，形成三色的 </a:t>
            </a:r>
            <a:r>
              <a:rPr lang="en-US" altLang="zh-TW" sz="2400" dirty="0"/>
              <a:t>0 </a:t>
            </a:r>
            <a:r>
              <a:rPr lang="zh-TW" altLang="en-US" sz="2400" dirty="0"/>
              <a:t>到 </a:t>
            </a:r>
            <a:r>
              <a:rPr lang="en-US" altLang="zh-TW" sz="2400" dirty="0"/>
              <a:t>9 </a:t>
            </a:r>
            <a:r>
              <a:rPr lang="zh-TW" altLang="en-US" sz="2400" dirty="0"/>
              <a:t>的彩色手寫資料集</a:t>
            </a:r>
            <a:endParaRPr lang="en-US" altLang="zh-TW" sz="2400" dirty="0"/>
          </a:p>
        </p:txBody>
      </p:sp>
      <p:pic>
        <p:nvPicPr>
          <p:cNvPr id="3" name="圖片 2">
            <a:extLst>
              <a:ext uri="{FF2B5EF4-FFF2-40B4-BE49-F238E27FC236}">
                <a16:creationId xmlns:a16="http://schemas.microsoft.com/office/drawing/2014/main" id="{575C52EA-FF27-4E6E-AF52-53478D598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213" y="2355032"/>
            <a:ext cx="9145276" cy="3667637"/>
          </a:xfrm>
          <a:prstGeom prst="rect">
            <a:avLst/>
          </a:prstGeom>
        </p:spPr>
      </p:pic>
    </p:spTree>
    <p:extLst>
      <p:ext uri="{BB962C8B-B14F-4D97-AF65-F5344CB8AC3E}">
        <p14:creationId xmlns:p14="http://schemas.microsoft.com/office/powerpoint/2010/main" val="29299603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68</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1564309" y="485181"/>
            <a:ext cx="90633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Colored Fashion MNIST </a:t>
            </a:r>
            <a:r>
              <a:rPr lang="zh-TW" altLang="en-US" sz="3600" dirty="0">
                <a:solidFill>
                  <a:srgbClr val="000000"/>
                </a:solidFill>
                <a:latin typeface="+mj-lt"/>
                <a:ea typeface="標楷體" panose="03000509000000000000" pitchFamily="65" charset="-120"/>
              </a:rPr>
              <a:t>資料集</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Colored Fashion MNIST </a:t>
            </a:r>
            <a:r>
              <a:rPr lang="zh-TW" altLang="en-US" sz="2400" dirty="0"/>
              <a:t>由紅、藍、綠三色的 </a:t>
            </a:r>
            <a:r>
              <a:rPr lang="en-US" altLang="zh-TW" sz="2400" dirty="0"/>
              <a:t>10 </a:t>
            </a:r>
            <a:r>
              <a:rPr lang="zh-TW" altLang="en-US" sz="2400" dirty="0"/>
              <a:t>類服飾的彩色服飾資料集，影像大小為 </a:t>
            </a:r>
            <a:r>
              <a:rPr lang="en-US" altLang="zh-TW" sz="2400" dirty="0"/>
              <a:t>28</a:t>
            </a:r>
            <a:r>
              <a:rPr lang="zh-TW" altLang="en-US" sz="2400" dirty="0"/>
              <a:t> * </a:t>
            </a:r>
            <a:r>
              <a:rPr lang="en-US" altLang="zh-TW" sz="2400" dirty="0"/>
              <a:t>28</a:t>
            </a: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a:t>
            </a:r>
            <a:endParaRPr lang="en-US" altLang="zh-TW" sz="2400" dirty="0"/>
          </a:p>
        </p:txBody>
      </p:sp>
      <p:pic>
        <p:nvPicPr>
          <p:cNvPr id="5" name="圖片 4">
            <a:extLst>
              <a:ext uri="{FF2B5EF4-FFF2-40B4-BE49-F238E27FC236}">
                <a16:creationId xmlns:a16="http://schemas.microsoft.com/office/drawing/2014/main" id="{92467F60-AB7F-49CF-9ECB-05221212B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447" y="2461491"/>
            <a:ext cx="9145276" cy="3734321"/>
          </a:xfrm>
          <a:prstGeom prst="rect">
            <a:avLst/>
          </a:prstGeom>
        </p:spPr>
      </p:pic>
    </p:spTree>
    <p:extLst>
      <p:ext uri="{BB962C8B-B14F-4D97-AF65-F5344CB8AC3E}">
        <p14:creationId xmlns:p14="http://schemas.microsoft.com/office/powerpoint/2010/main" val="34418091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69</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233331"/>
            <a:ext cx="669773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t>MNIST </a:t>
            </a:r>
            <a:r>
              <a:rPr lang="zh-TW" altLang="en-US" sz="2400" dirty="0"/>
              <a:t>實驗設計</a:t>
            </a:r>
            <a:endParaRPr lang="en-US" altLang="zh-TW" sz="2400" dirty="0"/>
          </a:p>
          <a:p>
            <a:pPr marL="1485900" lvl="2" indent="-571500">
              <a:buFont typeface="標楷體" panose="03000509000000000000" pitchFamily="65" charset="-120"/>
              <a:buChar char="–"/>
            </a:pPr>
            <a:r>
              <a:rPr lang="zh-TW" altLang="en-US" sz="2400" dirty="0"/>
              <a:t>彩色資料集實驗設計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11474641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62FBC71-2907-C995-7896-1F2F7DE34E2F}"/>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274F1793-06EA-46B4-A500-6E426E6A49A4}"/>
              </a:ext>
            </a:extLst>
          </p:cNvPr>
          <p:cNvSpPr>
            <a:spLocks noGrp="1"/>
          </p:cNvSpPr>
          <p:nvPr>
            <p:ph type="sldNum" sz="quarter" idx="12"/>
          </p:nvPr>
        </p:nvSpPr>
        <p:spPr/>
        <p:txBody>
          <a:bodyPr/>
          <a:lstStyle/>
          <a:p>
            <a:fld id="{E5C60907-9731-46B4-A33D-FDF5DC3BFF3C}" type="slidenum">
              <a:rPr lang="zh-TW" altLang="en-US" smtClean="0"/>
              <a:t>7</a:t>
            </a:fld>
            <a:endParaRPr lang="zh-TW" altLang="en-US"/>
          </a:p>
        </p:txBody>
      </p:sp>
    </p:spTree>
    <p:extLst>
      <p:ext uri="{BB962C8B-B14F-4D97-AF65-F5344CB8AC3E}">
        <p14:creationId xmlns:p14="http://schemas.microsoft.com/office/powerpoint/2010/main" val="1696796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70</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154488" y="394571"/>
            <a:ext cx="6780702"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t>MNIST </a:t>
            </a:r>
            <a:r>
              <a:rPr lang="zh-TW" altLang="en-US" sz="3600" dirty="0"/>
              <a:t>實驗設計</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由於 </a:t>
            </a:r>
            <a:r>
              <a:rPr lang="en-US" altLang="zh-TW" sz="2400" dirty="0"/>
              <a:t>MNIST </a:t>
            </a:r>
            <a:r>
              <a:rPr lang="zh-TW" altLang="en-US" sz="2400" dirty="0"/>
              <a:t>資料集本身便是灰階影 像，因此我們只採用了模型中的輪廓感知區塊與輪廓特徵傳遞區塊並且去除前處理的灰階化和正規化去做訓練</a:t>
            </a:r>
            <a:endParaRPr lang="en-US" altLang="zh-TW" sz="2400" dirty="0"/>
          </a:p>
          <a:p>
            <a:pPr marL="342900" indent="-342900">
              <a:buFont typeface="Arial" panose="020B0604020202020204" pitchFamily="34" charset="0"/>
              <a:buChar char="•"/>
            </a:pPr>
            <a:r>
              <a:rPr lang="zh-TW" altLang="en-US" sz="2400" dirty="0"/>
              <a:t>輪廓感知區域固定為單層，輪廓特徵區塊我們設定為 </a:t>
            </a:r>
            <a:r>
              <a:rPr lang="en-US" altLang="zh-TW" sz="2400" dirty="0"/>
              <a:t>3 </a:t>
            </a:r>
            <a:r>
              <a:rPr lang="zh-TW" altLang="en-US" sz="2400" dirty="0"/>
              <a:t>層</a:t>
            </a:r>
            <a:endParaRPr lang="en-US" altLang="zh-TW" sz="2400" dirty="0"/>
          </a:p>
          <a:p>
            <a:pPr marL="342900" indent="-342900">
              <a:buFont typeface="Arial" panose="020B0604020202020204" pitchFamily="34" charset="0"/>
              <a:buChar char="•"/>
            </a:pPr>
            <a:endParaRPr lang="en-US" altLang="zh-TW" sz="2400" dirty="0"/>
          </a:p>
        </p:txBody>
      </p:sp>
      <p:pic>
        <p:nvPicPr>
          <p:cNvPr id="13" name="圖片 12">
            <a:extLst>
              <a:ext uri="{FF2B5EF4-FFF2-40B4-BE49-F238E27FC236}">
                <a16:creationId xmlns:a16="http://schemas.microsoft.com/office/drawing/2014/main" id="{73CD25E7-B26D-419E-B531-DB0EE4D69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994" y="3496066"/>
            <a:ext cx="10065774" cy="1879559"/>
          </a:xfrm>
          <a:prstGeom prst="rect">
            <a:avLst/>
          </a:prstGeom>
        </p:spPr>
      </p:pic>
    </p:spTree>
    <p:extLst>
      <p:ext uri="{BB962C8B-B14F-4D97-AF65-F5344CB8AC3E}">
        <p14:creationId xmlns:p14="http://schemas.microsoft.com/office/powerpoint/2010/main" val="42140434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71</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154488" y="394571"/>
            <a:ext cx="6780702"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t>MNIST </a:t>
            </a:r>
            <a:r>
              <a:rPr lang="zh-TW" altLang="en-US" sz="3600" dirty="0"/>
              <a:t>實驗設計</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710F59E1-0AF1-4DFB-BDE6-F7651F4A1F88}"/>
              </a:ext>
            </a:extLst>
          </p:cNvPr>
          <p:cNvPicPr>
            <a:picLocks noChangeAspect="1"/>
          </p:cNvPicPr>
          <p:nvPr/>
        </p:nvPicPr>
        <p:blipFill>
          <a:blip r:embed="rId2"/>
          <a:stretch>
            <a:fillRect/>
          </a:stretch>
        </p:blipFill>
        <p:spPr>
          <a:xfrm>
            <a:off x="4736946" y="1161634"/>
            <a:ext cx="3050202" cy="5075254"/>
          </a:xfrm>
          <a:prstGeom prst="rect">
            <a:avLst/>
          </a:prstGeom>
        </p:spPr>
      </p:pic>
    </p:spTree>
    <p:extLst>
      <p:ext uri="{BB962C8B-B14F-4D97-AF65-F5344CB8AC3E}">
        <p14:creationId xmlns:p14="http://schemas.microsoft.com/office/powerpoint/2010/main" val="34946813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72</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2323171" y="498590"/>
            <a:ext cx="7545655"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彩色資料集實驗設計</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94DDD2C6-C11C-48FD-A0D5-AF19C4B05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799" y="1416010"/>
            <a:ext cx="9094401" cy="4025980"/>
          </a:xfrm>
          <a:prstGeom prst="rect">
            <a:avLst/>
          </a:prstGeom>
        </p:spPr>
      </p:pic>
    </p:spTree>
    <p:extLst>
      <p:ext uri="{BB962C8B-B14F-4D97-AF65-F5344CB8AC3E}">
        <p14:creationId xmlns:p14="http://schemas.microsoft.com/office/powerpoint/2010/main" val="3473721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73</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2557178" y="342952"/>
            <a:ext cx="7545655"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彩色資料集實驗設計</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4409B64B-CBF4-4FFA-833C-D1F51D85C8B1}"/>
              </a:ext>
            </a:extLst>
          </p:cNvPr>
          <p:cNvPicPr>
            <a:picLocks noChangeAspect="1"/>
          </p:cNvPicPr>
          <p:nvPr/>
        </p:nvPicPr>
        <p:blipFill>
          <a:blip r:embed="rId2"/>
          <a:stretch>
            <a:fillRect/>
          </a:stretch>
        </p:blipFill>
        <p:spPr>
          <a:xfrm>
            <a:off x="4805390" y="1065622"/>
            <a:ext cx="2581220" cy="5039158"/>
          </a:xfrm>
          <a:prstGeom prst="rect">
            <a:avLst/>
          </a:prstGeom>
        </p:spPr>
      </p:pic>
    </p:spTree>
    <p:extLst>
      <p:ext uri="{BB962C8B-B14F-4D97-AF65-F5344CB8AC3E}">
        <p14:creationId xmlns:p14="http://schemas.microsoft.com/office/powerpoint/2010/main" val="37671356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74</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233331"/>
            <a:ext cx="669773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t>實驗結果</a:t>
            </a:r>
            <a:r>
              <a:rPr lang="zh-TW" altLang="en-US" sz="2800" dirty="0">
                <a:latin typeface="標楷體" panose="03000509000000000000" pitchFamily="65" charset="-120"/>
                <a:ea typeface="標楷體" panose="03000509000000000000" pitchFamily="65" charset="-120"/>
              </a:rPr>
              <a:t>資料</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可解釋性圖片</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9241430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75</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實驗結果</a:t>
            </a:r>
            <a:r>
              <a:rPr lang="zh-TW" altLang="en-US" sz="3600" dirty="0">
                <a:latin typeface="標楷體" panose="03000509000000000000" pitchFamily="65" charset="-120"/>
                <a:ea typeface="標楷體" panose="03000509000000000000" pitchFamily="65" charset="-120"/>
              </a:rPr>
              <a:t>資料</a:t>
            </a:r>
            <a:endParaRPr lang="en-US" altLang="zh-TW" sz="3600" dirty="0">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FA64B38A-4BF4-448E-B84C-7DED8ECB0C6B}"/>
              </a:ext>
            </a:extLst>
          </p:cNvPr>
          <p:cNvPicPr>
            <a:picLocks noChangeAspect="1"/>
          </p:cNvPicPr>
          <p:nvPr/>
        </p:nvPicPr>
        <p:blipFill>
          <a:blip r:embed="rId2"/>
          <a:stretch>
            <a:fillRect/>
          </a:stretch>
        </p:blipFill>
        <p:spPr>
          <a:xfrm>
            <a:off x="4174882" y="1143000"/>
            <a:ext cx="3842231" cy="4837471"/>
          </a:xfrm>
          <a:prstGeom prst="rect">
            <a:avLst/>
          </a:prstGeom>
        </p:spPr>
      </p:pic>
    </p:spTree>
    <p:extLst>
      <p:ext uri="{BB962C8B-B14F-4D97-AF65-F5344CB8AC3E}">
        <p14:creationId xmlns:p14="http://schemas.microsoft.com/office/powerpoint/2010/main" val="26628328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76</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0BAF24C-C445-4CF9-9EBD-4A1206962A6D}"/>
              </a:ext>
            </a:extLst>
          </p:cNvPr>
          <p:cNvPicPr>
            <a:picLocks noChangeAspect="1"/>
          </p:cNvPicPr>
          <p:nvPr/>
        </p:nvPicPr>
        <p:blipFill>
          <a:blip r:embed="rId2"/>
          <a:stretch>
            <a:fillRect/>
          </a:stretch>
        </p:blipFill>
        <p:spPr>
          <a:xfrm>
            <a:off x="3374627" y="1040902"/>
            <a:ext cx="5442741" cy="5080819"/>
          </a:xfrm>
          <a:prstGeom prst="rect">
            <a:avLst/>
          </a:prstGeom>
        </p:spPr>
      </p:pic>
    </p:spTree>
    <p:extLst>
      <p:ext uri="{BB962C8B-B14F-4D97-AF65-F5344CB8AC3E}">
        <p14:creationId xmlns:p14="http://schemas.microsoft.com/office/powerpoint/2010/main" val="35747557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77</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1A115AC2-B058-4D49-A1C4-05AA2C7791AD}"/>
              </a:ext>
            </a:extLst>
          </p:cNvPr>
          <p:cNvPicPr>
            <a:picLocks noChangeAspect="1"/>
          </p:cNvPicPr>
          <p:nvPr/>
        </p:nvPicPr>
        <p:blipFill>
          <a:blip r:embed="rId2"/>
          <a:stretch>
            <a:fillRect/>
          </a:stretch>
        </p:blipFill>
        <p:spPr>
          <a:xfrm>
            <a:off x="629662" y="979094"/>
            <a:ext cx="2834847" cy="5416397"/>
          </a:xfrm>
          <a:prstGeom prst="rect">
            <a:avLst/>
          </a:prstGeom>
        </p:spPr>
      </p:pic>
      <p:pic>
        <p:nvPicPr>
          <p:cNvPr id="8" name="圖片 7">
            <a:extLst>
              <a:ext uri="{FF2B5EF4-FFF2-40B4-BE49-F238E27FC236}">
                <a16:creationId xmlns:a16="http://schemas.microsoft.com/office/drawing/2014/main" id="{75832A2A-5960-4BFC-BECF-6600D0E292A9}"/>
              </a:ext>
            </a:extLst>
          </p:cNvPr>
          <p:cNvPicPr>
            <a:picLocks noChangeAspect="1"/>
          </p:cNvPicPr>
          <p:nvPr/>
        </p:nvPicPr>
        <p:blipFill>
          <a:blip r:embed="rId3"/>
          <a:stretch>
            <a:fillRect/>
          </a:stretch>
        </p:blipFill>
        <p:spPr>
          <a:xfrm>
            <a:off x="3596641" y="1015983"/>
            <a:ext cx="2899616" cy="5416397"/>
          </a:xfrm>
          <a:prstGeom prst="rect">
            <a:avLst/>
          </a:prstGeom>
        </p:spPr>
      </p:pic>
      <p:pic>
        <p:nvPicPr>
          <p:cNvPr id="10" name="圖片 9">
            <a:extLst>
              <a:ext uri="{FF2B5EF4-FFF2-40B4-BE49-F238E27FC236}">
                <a16:creationId xmlns:a16="http://schemas.microsoft.com/office/drawing/2014/main" id="{C8EFD9C7-C27E-44EA-853B-3EB1CFCF0807}"/>
              </a:ext>
            </a:extLst>
          </p:cNvPr>
          <p:cNvPicPr>
            <a:picLocks noChangeAspect="1"/>
          </p:cNvPicPr>
          <p:nvPr/>
        </p:nvPicPr>
        <p:blipFill>
          <a:blip r:embed="rId4"/>
          <a:stretch>
            <a:fillRect/>
          </a:stretch>
        </p:blipFill>
        <p:spPr>
          <a:xfrm>
            <a:off x="6684220" y="955157"/>
            <a:ext cx="2899616" cy="5440334"/>
          </a:xfrm>
          <a:prstGeom prst="rect">
            <a:avLst/>
          </a:prstGeom>
        </p:spPr>
      </p:pic>
      <p:pic>
        <p:nvPicPr>
          <p:cNvPr id="5" name="圖片 4">
            <a:extLst>
              <a:ext uri="{FF2B5EF4-FFF2-40B4-BE49-F238E27FC236}">
                <a16:creationId xmlns:a16="http://schemas.microsoft.com/office/drawing/2014/main" id="{42EF85CA-8E78-4FAE-ACC7-55EC2B696910}"/>
              </a:ext>
            </a:extLst>
          </p:cNvPr>
          <p:cNvPicPr>
            <a:picLocks noChangeAspect="1"/>
          </p:cNvPicPr>
          <p:nvPr/>
        </p:nvPicPr>
        <p:blipFill>
          <a:blip r:embed="rId5"/>
          <a:stretch>
            <a:fillRect/>
          </a:stretch>
        </p:blipFill>
        <p:spPr>
          <a:xfrm>
            <a:off x="9583836" y="979094"/>
            <a:ext cx="2608164" cy="531794"/>
          </a:xfrm>
          <a:prstGeom prst="rect">
            <a:avLst/>
          </a:prstGeom>
        </p:spPr>
      </p:pic>
    </p:spTree>
    <p:extLst>
      <p:ext uri="{BB962C8B-B14F-4D97-AF65-F5344CB8AC3E}">
        <p14:creationId xmlns:p14="http://schemas.microsoft.com/office/powerpoint/2010/main" val="13085055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8390FEE0-B6BA-419E-B419-23F0D695AB47}"/>
              </a:ext>
            </a:extLst>
          </p:cNvPr>
          <p:cNvPicPr>
            <a:picLocks noChangeAspect="1"/>
          </p:cNvPicPr>
          <p:nvPr/>
        </p:nvPicPr>
        <p:blipFill>
          <a:blip r:embed="rId2"/>
          <a:stretch>
            <a:fillRect/>
          </a:stretch>
        </p:blipFill>
        <p:spPr>
          <a:xfrm>
            <a:off x="720087" y="818916"/>
            <a:ext cx="2868499" cy="5500767"/>
          </a:xfrm>
          <a:prstGeom prst="rect">
            <a:avLst/>
          </a:prstGeom>
        </p:spPr>
      </p:pic>
      <p:pic>
        <p:nvPicPr>
          <p:cNvPr id="11" name="圖片 10">
            <a:extLst>
              <a:ext uri="{FF2B5EF4-FFF2-40B4-BE49-F238E27FC236}">
                <a16:creationId xmlns:a16="http://schemas.microsoft.com/office/drawing/2014/main" id="{0B24E79C-840F-4A41-B07A-81BC9629BBA8}"/>
              </a:ext>
            </a:extLst>
          </p:cNvPr>
          <p:cNvPicPr>
            <a:picLocks noChangeAspect="1"/>
          </p:cNvPicPr>
          <p:nvPr/>
        </p:nvPicPr>
        <p:blipFill>
          <a:blip r:embed="rId3"/>
          <a:stretch>
            <a:fillRect/>
          </a:stretch>
        </p:blipFill>
        <p:spPr>
          <a:xfrm>
            <a:off x="3683939" y="1040901"/>
            <a:ext cx="2868499" cy="5278782"/>
          </a:xfrm>
          <a:prstGeom prst="rect">
            <a:avLst/>
          </a:prstGeom>
        </p:spPr>
      </p:pic>
      <p:pic>
        <p:nvPicPr>
          <p:cNvPr id="13" name="圖片 12">
            <a:extLst>
              <a:ext uri="{FF2B5EF4-FFF2-40B4-BE49-F238E27FC236}">
                <a16:creationId xmlns:a16="http://schemas.microsoft.com/office/drawing/2014/main" id="{1659C8EC-9BDA-4AAB-BB36-FC6FF6D98880}"/>
              </a:ext>
            </a:extLst>
          </p:cNvPr>
          <p:cNvPicPr>
            <a:picLocks noChangeAspect="1"/>
          </p:cNvPicPr>
          <p:nvPr/>
        </p:nvPicPr>
        <p:blipFill>
          <a:blip r:embed="rId4"/>
          <a:stretch>
            <a:fillRect/>
          </a:stretch>
        </p:blipFill>
        <p:spPr>
          <a:xfrm>
            <a:off x="6647791" y="1040901"/>
            <a:ext cx="2806676" cy="5278781"/>
          </a:xfrm>
          <a:prstGeom prst="rect">
            <a:avLst/>
          </a:prstGeom>
        </p:spPr>
      </p:pic>
      <p:pic>
        <p:nvPicPr>
          <p:cNvPr id="15" name="圖片 14">
            <a:extLst>
              <a:ext uri="{FF2B5EF4-FFF2-40B4-BE49-F238E27FC236}">
                <a16:creationId xmlns:a16="http://schemas.microsoft.com/office/drawing/2014/main" id="{E6297292-981D-47F1-B302-AF84C8709DCF}"/>
              </a:ext>
            </a:extLst>
          </p:cNvPr>
          <p:cNvPicPr>
            <a:picLocks noChangeAspect="1"/>
          </p:cNvPicPr>
          <p:nvPr/>
        </p:nvPicPr>
        <p:blipFill>
          <a:blip r:embed="rId5"/>
          <a:stretch>
            <a:fillRect/>
          </a:stretch>
        </p:blipFill>
        <p:spPr>
          <a:xfrm>
            <a:off x="9536770" y="1040901"/>
            <a:ext cx="2655230" cy="529661"/>
          </a:xfrm>
          <a:prstGeom prst="rect">
            <a:avLst/>
          </a:prstGeom>
        </p:spPr>
      </p:pic>
    </p:spTree>
    <p:extLst>
      <p:ext uri="{BB962C8B-B14F-4D97-AF65-F5344CB8AC3E}">
        <p14:creationId xmlns:p14="http://schemas.microsoft.com/office/powerpoint/2010/main" val="20034159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79</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953609" y="643622"/>
            <a:ext cx="6697737" cy="557075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實驗分析</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對</a:t>
            </a:r>
            <a:r>
              <a:rPr lang="en-US" altLang="zh-TW" sz="2000" dirty="0">
                <a:latin typeface="+mj-lt"/>
                <a:ea typeface="標楷體" panose="03000509000000000000" pitchFamily="65" charset="-120"/>
              </a:rPr>
              <a:t>CIM</a:t>
            </a:r>
            <a:r>
              <a:rPr lang="zh-TW" altLang="en-US" sz="2000" dirty="0">
                <a:latin typeface="標楷體" panose="03000509000000000000" pitchFamily="65" charset="-120"/>
                <a:ea typeface="標楷體" panose="03000509000000000000" pitchFamily="65" charset="-120"/>
              </a:rPr>
              <a:t>之優化效果</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不同色差計算方式</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不同合併方式之比較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不同濾波器數目之比較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不同相似度函數之比較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可解釋性圖片失敗案例分析</a:t>
            </a:r>
            <a:endParaRPr lang="en-US" altLang="zh-TW" sz="20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2010446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人如何感知彩色影像</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mj-lt"/>
                <a:ea typeface="標楷體" panose="03000509000000000000" pitchFamily="65" charset="-120"/>
              </a:rPr>
              <a:t>CNN-based Interpretable Model</a:t>
            </a: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文獻回顧</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3EE29A46-EDE0-4598-6473-FFC0793DB05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1E00879-98BE-4EEA-A4A0-477CD5030095}"/>
              </a:ext>
            </a:extLst>
          </p:cNvPr>
          <p:cNvSpPr>
            <a:spLocks noGrp="1"/>
          </p:cNvSpPr>
          <p:nvPr>
            <p:ph type="sldNum" sz="quarter" idx="12"/>
          </p:nvPr>
        </p:nvSpPr>
        <p:spPr/>
        <p:txBody>
          <a:bodyPr/>
          <a:lstStyle/>
          <a:p>
            <a:fld id="{E5C60907-9731-46B4-A33D-FDF5DC3BFF3C}" type="slidenum">
              <a:rPr lang="zh-TW" altLang="en-US" smtClean="0"/>
              <a:t>8</a:t>
            </a:fld>
            <a:endParaRPr lang="zh-TW" altLang="en-US"/>
          </a:p>
        </p:txBody>
      </p:sp>
    </p:spTree>
    <p:extLst>
      <p:ext uri="{BB962C8B-B14F-4D97-AF65-F5344CB8AC3E}">
        <p14:creationId xmlns:p14="http://schemas.microsoft.com/office/powerpoint/2010/main" val="2704159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8CAA1F53-2FC3-452C-BCF9-AAA6A5172513}"/>
              </a:ext>
            </a:extLst>
          </p:cNvPr>
          <p:cNvPicPr>
            <a:picLocks noGrp="1" noChangeAspect="1"/>
          </p:cNvPicPr>
          <p:nvPr>
            <p:ph idx="1"/>
          </p:nvPr>
        </p:nvPicPr>
        <p:blipFill>
          <a:blip r:embed="rId2"/>
          <a:stretch>
            <a:fillRect/>
          </a:stretch>
        </p:blipFill>
        <p:spPr>
          <a:xfrm>
            <a:off x="6112806" y="2413930"/>
            <a:ext cx="5820114" cy="2030139"/>
          </a:xfrm>
        </p:spPr>
      </p:pic>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80</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3464509" y="394571"/>
            <a:ext cx="613501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對</a:t>
            </a:r>
            <a:r>
              <a:rPr lang="en-US" altLang="zh-TW" sz="3600" dirty="0">
                <a:latin typeface="+mj-lt"/>
                <a:ea typeface="標楷體" panose="03000509000000000000" pitchFamily="65" charset="-120"/>
              </a:rPr>
              <a:t>CIM</a:t>
            </a:r>
            <a:r>
              <a:rPr lang="zh-TW" altLang="en-US" sz="3600" dirty="0">
                <a:latin typeface="標楷體" panose="03000509000000000000" pitchFamily="65" charset="-120"/>
                <a:ea typeface="標楷體" panose="03000509000000000000" pitchFamily="65" charset="-120"/>
              </a:rPr>
              <a:t>之優化效果</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2174F2E5-6A93-47CD-91DB-0FDFF06FDAF7}"/>
              </a:ext>
            </a:extLst>
          </p:cNvPr>
          <p:cNvPicPr>
            <a:picLocks noChangeAspect="1"/>
          </p:cNvPicPr>
          <p:nvPr/>
        </p:nvPicPr>
        <p:blipFill>
          <a:blip r:embed="rId3"/>
          <a:stretch>
            <a:fillRect/>
          </a:stretch>
        </p:blipFill>
        <p:spPr>
          <a:xfrm>
            <a:off x="424950" y="1129393"/>
            <a:ext cx="5442741" cy="5080819"/>
          </a:xfrm>
          <a:prstGeom prst="rect">
            <a:avLst/>
          </a:prstGeom>
        </p:spPr>
      </p:pic>
    </p:spTree>
    <p:extLst>
      <p:ext uri="{BB962C8B-B14F-4D97-AF65-F5344CB8AC3E}">
        <p14:creationId xmlns:p14="http://schemas.microsoft.com/office/powerpoint/2010/main" val="19985582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81</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327154" y="379823"/>
            <a:ext cx="757130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不同色差計算方式之比較</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0B279B14-CF43-479B-A416-FF9EC72275D3}"/>
              </a:ext>
            </a:extLst>
          </p:cNvPr>
          <p:cNvPicPr>
            <a:picLocks noChangeAspect="1"/>
          </p:cNvPicPr>
          <p:nvPr/>
        </p:nvPicPr>
        <p:blipFill>
          <a:blip r:embed="rId2"/>
          <a:stretch>
            <a:fillRect/>
          </a:stretch>
        </p:blipFill>
        <p:spPr>
          <a:xfrm>
            <a:off x="1804339" y="3620568"/>
            <a:ext cx="4169128" cy="1659354"/>
          </a:xfrm>
          <a:prstGeom prst="rect">
            <a:avLst/>
          </a:prstGeom>
        </p:spPr>
      </p:pic>
      <p:pic>
        <p:nvPicPr>
          <p:cNvPr id="10" name="圖片 9">
            <a:extLst>
              <a:ext uri="{FF2B5EF4-FFF2-40B4-BE49-F238E27FC236}">
                <a16:creationId xmlns:a16="http://schemas.microsoft.com/office/drawing/2014/main" id="{87277441-56F1-4341-85FF-5D65D2B7CA63}"/>
              </a:ext>
            </a:extLst>
          </p:cNvPr>
          <p:cNvPicPr>
            <a:picLocks noChangeAspect="1"/>
          </p:cNvPicPr>
          <p:nvPr/>
        </p:nvPicPr>
        <p:blipFill>
          <a:blip r:embed="rId3"/>
          <a:stretch>
            <a:fillRect/>
          </a:stretch>
        </p:blipFill>
        <p:spPr>
          <a:xfrm>
            <a:off x="1804339" y="1930538"/>
            <a:ext cx="4169128" cy="427367"/>
          </a:xfrm>
          <a:prstGeom prst="rect">
            <a:avLst/>
          </a:prstGeom>
        </p:spPr>
      </p:pic>
      <p:sp>
        <p:nvSpPr>
          <p:cNvPr id="2" name="文字方塊 1">
            <a:extLst>
              <a:ext uri="{FF2B5EF4-FFF2-40B4-BE49-F238E27FC236}">
                <a16:creationId xmlns:a16="http://schemas.microsoft.com/office/drawing/2014/main" id="{01CDEA85-C5BE-4BCD-8ED6-C15F48611B0E}"/>
              </a:ext>
            </a:extLst>
          </p:cNvPr>
          <p:cNvSpPr txBox="1"/>
          <p:nvPr/>
        </p:nvSpPr>
        <p:spPr>
          <a:xfrm>
            <a:off x="3059306" y="2435238"/>
            <a:ext cx="1659194" cy="369332"/>
          </a:xfrm>
          <a:prstGeom prst="rect">
            <a:avLst/>
          </a:prstGeom>
          <a:noFill/>
        </p:spPr>
        <p:txBody>
          <a:bodyPr wrap="square" rtlCol="0">
            <a:spAutoFit/>
          </a:bodyPr>
          <a:lstStyle/>
          <a:p>
            <a:r>
              <a:rPr lang="en-US" altLang="zh-TW" dirty="0"/>
              <a:t>Euclidean </a:t>
            </a:r>
            <a:r>
              <a:rPr lang="zh-TW" altLang="en-US" dirty="0"/>
              <a:t>公式</a:t>
            </a:r>
          </a:p>
        </p:txBody>
      </p:sp>
      <p:sp>
        <p:nvSpPr>
          <p:cNvPr id="12" name="文字方塊 11">
            <a:extLst>
              <a:ext uri="{FF2B5EF4-FFF2-40B4-BE49-F238E27FC236}">
                <a16:creationId xmlns:a16="http://schemas.microsoft.com/office/drawing/2014/main" id="{C1B8B722-651C-4386-80E6-0643BF9477B0}"/>
              </a:ext>
            </a:extLst>
          </p:cNvPr>
          <p:cNvSpPr txBox="1"/>
          <p:nvPr/>
        </p:nvSpPr>
        <p:spPr>
          <a:xfrm>
            <a:off x="2536723" y="5279922"/>
            <a:ext cx="2181777" cy="369332"/>
          </a:xfrm>
          <a:prstGeom prst="rect">
            <a:avLst/>
          </a:prstGeom>
          <a:noFill/>
        </p:spPr>
        <p:txBody>
          <a:bodyPr wrap="square" rtlCol="0">
            <a:spAutoFit/>
          </a:bodyPr>
          <a:lstStyle/>
          <a:p>
            <a:r>
              <a:rPr lang="en-US" altLang="zh-TW" dirty="0"/>
              <a:t>LAB</a:t>
            </a:r>
            <a:r>
              <a:rPr lang="zh-TW" altLang="en-US" dirty="0"/>
              <a:t> </a:t>
            </a:r>
            <a:r>
              <a:rPr lang="en-US" altLang="zh-TW" dirty="0"/>
              <a:t>Euclidean </a:t>
            </a:r>
            <a:r>
              <a:rPr lang="zh-TW" altLang="en-US" dirty="0"/>
              <a:t>公式</a:t>
            </a:r>
          </a:p>
        </p:txBody>
      </p:sp>
      <p:pic>
        <p:nvPicPr>
          <p:cNvPr id="14" name="圖片 13">
            <a:extLst>
              <a:ext uri="{FF2B5EF4-FFF2-40B4-BE49-F238E27FC236}">
                <a16:creationId xmlns:a16="http://schemas.microsoft.com/office/drawing/2014/main" id="{71232B30-BDA3-48A7-B120-E7534BF2FE0E}"/>
              </a:ext>
            </a:extLst>
          </p:cNvPr>
          <p:cNvPicPr>
            <a:picLocks noChangeAspect="1"/>
          </p:cNvPicPr>
          <p:nvPr/>
        </p:nvPicPr>
        <p:blipFill>
          <a:blip r:embed="rId4"/>
          <a:stretch>
            <a:fillRect/>
          </a:stretch>
        </p:blipFill>
        <p:spPr>
          <a:xfrm>
            <a:off x="6970087" y="3231343"/>
            <a:ext cx="4439265" cy="551755"/>
          </a:xfrm>
          <a:prstGeom prst="rect">
            <a:avLst/>
          </a:prstGeom>
        </p:spPr>
      </p:pic>
      <p:sp>
        <p:nvSpPr>
          <p:cNvPr id="15" name="文字方塊 14">
            <a:extLst>
              <a:ext uri="{FF2B5EF4-FFF2-40B4-BE49-F238E27FC236}">
                <a16:creationId xmlns:a16="http://schemas.microsoft.com/office/drawing/2014/main" id="{8E693FCD-6B5C-4B65-83B1-BDEC87DF63E5}"/>
              </a:ext>
            </a:extLst>
          </p:cNvPr>
          <p:cNvSpPr txBox="1"/>
          <p:nvPr/>
        </p:nvSpPr>
        <p:spPr>
          <a:xfrm>
            <a:off x="7974453" y="3783098"/>
            <a:ext cx="2367116" cy="369332"/>
          </a:xfrm>
          <a:prstGeom prst="rect">
            <a:avLst/>
          </a:prstGeom>
          <a:noFill/>
        </p:spPr>
        <p:txBody>
          <a:bodyPr wrap="square" rtlCol="0">
            <a:spAutoFit/>
          </a:bodyPr>
          <a:lstStyle/>
          <a:p>
            <a:r>
              <a:rPr lang="en-US" altLang="zh-TW" dirty="0"/>
              <a:t>Weight Euclidean </a:t>
            </a:r>
            <a:r>
              <a:rPr lang="zh-TW" altLang="en-US" dirty="0"/>
              <a:t>公式</a:t>
            </a:r>
          </a:p>
        </p:txBody>
      </p:sp>
    </p:spTree>
    <p:extLst>
      <p:ext uri="{BB962C8B-B14F-4D97-AF65-F5344CB8AC3E}">
        <p14:creationId xmlns:p14="http://schemas.microsoft.com/office/powerpoint/2010/main" val="34152688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82</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327154" y="379823"/>
            <a:ext cx="757130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不同色差計算方式之比較</a:t>
            </a:r>
            <a:endParaRPr lang="en-US" altLang="zh-TW" sz="36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945A7D8-B280-4B1B-ABAB-D3AC6FD45855}"/>
              </a:ext>
            </a:extLst>
          </p:cNvPr>
          <p:cNvPicPr>
            <a:picLocks noChangeAspect="1"/>
          </p:cNvPicPr>
          <p:nvPr/>
        </p:nvPicPr>
        <p:blipFill>
          <a:blip r:embed="rId2"/>
          <a:stretch>
            <a:fillRect/>
          </a:stretch>
        </p:blipFill>
        <p:spPr>
          <a:xfrm>
            <a:off x="172838" y="2274081"/>
            <a:ext cx="4014727" cy="2091442"/>
          </a:xfrm>
          <a:prstGeom prst="rect">
            <a:avLst/>
          </a:prstGeom>
        </p:spPr>
      </p:pic>
      <p:pic>
        <p:nvPicPr>
          <p:cNvPr id="11" name="圖片 10">
            <a:extLst>
              <a:ext uri="{FF2B5EF4-FFF2-40B4-BE49-F238E27FC236}">
                <a16:creationId xmlns:a16="http://schemas.microsoft.com/office/drawing/2014/main" id="{053439BA-B6E3-450E-9C12-F6683704BCE5}"/>
              </a:ext>
            </a:extLst>
          </p:cNvPr>
          <p:cNvPicPr>
            <a:picLocks noChangeAspect="1"/>
          </p:cNvPicPr>
          <p:nvPr/>
        </p:nvPicPr>
        <p:blipFill>
          <a:blip r:embed="rId3"/>
          <a:stretch>
            <a:fillRect/>
          </a:stretch>
        </p:blipFill>
        <p:spPr>
          <a:xfrm>
            <a:off x="4346798" y="1026154"/>
            <a:ext cx="3107782" cy="5228303"/>
          </a:xfrm>
          <a:prstGeom prst="rect">
            <a:avLst/>
          </a:prstGeom>
        </p:spPr>
      </p:pic>
      <p:pic>
        <p:nvPicPr>
          <p:cNvPr id="13" name="圖片 12">
            <a:extLst>
              <a:ext uri="{FF2B5EF4-FFF2-40B4-BE49-F238E27FC236}">
                <a16:creationId xmlns:a16="http://schemas.microsoft.com/office/drawing/2014/main" id="{FF46F434-46A9-4B4E-89D2-5C2EE7CA8B31}"/>
              </a:ext>
            </a:extLst>
          </p:cNvPr>
          <p:cNvPicPr>
            <a:picLocks noChangeAspect="1"/>
          </p:cNvPicPr>
          <p:nvPr/>
        </p:nvPicPr>
        <p:blipFill>
          <a:blip r:embed="rId4"/>
          <a:stretch>
            <a:fillRect/>
          </a:stretch>
        </p:blipFill>
        <p:spPr>
          <a:xfrm>
            <a:off x="7865395" y="1070931"/>
            <a:ext cx="3482967" cy="5138748"/>
          </a:xfrm>
          <a:prstGeom prst="rect">
            <a:avLst/>
          </a:prstGeom>
        </p:spPr>
      </p:pic>
    </p:spTree>
    <p:extLst>
      <p:ext uri="{BB962C8B-B14F-4D97-AF65-F5344CB8AC3E}">
        <p14:creationId xmlns:p14="http://schemas.microsoft.com/office/powerpoint/2010/main" val="14776691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83</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2"/>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a:t>
            </a:r>
            <a:r>
              <a:rPr lang="zh-TW" altLang="en-US" sz="3600" dirty="0">
                <a:latin typeface="標楷體" panose="03000509000000000000" pitchFamily="65" charset="-120"/>
                <a:ea typeface="標楷體" panose="03000509000000000000" pitchFamily="65" charset="-120"/>
              </a:rPr>
              <a:t>合併</a:t>
            </a:r>
            <a:r>
              <a:rPr lang="zh-TW" altLang="en-US" sz="3600" dirty="0"/>
              <a:t>方式之比較</a:t>
            </a:r>
            <a:endParaRPr lang="en-US" altLang="zh-TW" sz="3600" dirty="0">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01CDEA85-C5BE-4BCD-8ED6-C15F48611B0E}"/>
              </a:ext>
            </a:extLst>
          </p:cNvPr>
          <p:cNvSpPr txBox="1"/>
          <p:nvPr/>
        </p:nvSpPr>
        <p:spPr>
          <a:xfrm>
            <a:off x="1393724" y="4936167"/>
            <a:ext cx="1887794" cy="369332"/>
          </a:xfrm>
          <a:prstGeom prst="rect">
            <a:avLst/>
          </a:prstGeom>
          <a:noFill/>
        </p:spPr>
        <p:txBody>
          <a:bodyPr wrap="square" rtlCol="0">
            <a:spAutoFit/>
          </a:bodyPr>
          <a:lstStyle/>
          <a:p>
            <a:r>
              <a:rPr lang="en-US" altLang="zh-TW" dirty="0"/>
              <a:t>SF22 </a:t>
            </a:r>
            <a:r>
              <a:rPr lang="zh-TW" altLang="en-US" dirty="0"/>
              <a:t>合併示意圖</a:t>
            </a:r>
          </a:p>
        </p:txBody>
      </p:sp>
      <p:sp>
        <p:nvSpPr>
          <p:cNvPr id="12" name="文字方塊 11">
            <a:extLst>
              <a:ext uri="{FF2B5EF4-FFF2-40B4-BE49-F238E27FC236}">
                <a16:creationId xmlns:a16="http://schemas.microsoft.com/office/drawing/2014/main" id="{C1B8B722-651C-4386-80E6-0643BF9477B0}"/>
              </a:ext>
            </a:extLst>
          </p:cNvPr>
          <p:cNvSpPr txBox="1"/>
          <p:nvPr/>
        </p:nvSpPr>
        <p:spPr>
          <a:xfrm>
            <a:off x="5439205" y="4936167"/>
            <a:ext cx="1887795" cy="369332"/>
          </a:xfrm>
          <a:prstGeom prst="rect">
            <a:avLst/>
          </a:prstGeom>
          <a:noFill/>
        </p:spPr>
        <p:txBody>
          <a:bodyPr wrap="square" rtlCol="0">
            <a:spAutoFit/>
          </a:bodyPr>
          <a:lstStyle/>
          <a:p>
            <a:r>
              <a:rPr lang="en-US" altLang="zh-TW" dirty="0"/>
              <a:t>SF31 </a:t>
            </a:r>
            <a:r>
              <a:rPr lang="zh-TW" altLang="en-US" dirty="0"/>
              <a:t>合併示意圖</a:t>
            </a:r>
          </a:p>
        </p:txBody>
      </p:sp>
      <p:sp>
        <p:nvSpPr>
          <p:cNvPr id="15" name="文字方塊 14">
            <a:extLst>
              <a:ext uri="{FF2B5EF4-FFF2-40B4-BE49-F238E27FC236}">
                <a16:creationId xmlns:a16="http://schemas.microsoft.com/office/drawing/2014/main" id="{8E693FCD-6B5C-4B65-83B1-BDEC87DF63E5}"/>
              </a:ext>
            </a:extLst>
          </p:cNvPr>
          <p:cNvSpPr txBox="1"/>
          <p:nvPr/>
        </p:nvSpPr>
        <p:spPr>
          <a:xfrm>
            <a:off x="9484687" y="4936167"/>
            <a:ext cx="1887795" cy="369332"/>
          </a:xfrm>
          <a:prstGeom prst="rect">
            <a:avLst/>
          </a:prstGeom>
          <a:noFill/>
        </p:spPr>
        <p:txBody>
          <a:bodyPr wrap="square" rtlCol="0">
            <a:spAutoFit/>
          </a:bodyPr>
          <a:lstStyle/>
          <a:p>
            <a:r>
              <a:rPr lang="en-US" altLang="zh-TW" dirty="0"/>
              <a:t>SF61 </a:t>
            </a:r>
            <a:r>
              <a:rPr lang="zh-TW" altLang="en-US" dirty="0"/>
              <a:t>合併示意圖</a:t>
            </a:r>
          </a:p>
        </p:txBody>
      </p:sp>
      <p:pic>
        <p:nvPicPr>
          <p:cNvPr id="5" name="圖片 4">
            <a:extLst>
              <a:ext uri="{FF2B5EF4-FFF2-40B4-BE49-F238E27FC236}">
                <a16:creationId xmlns:a16="http://schemas.microsoft.com/office/drawing/2014/main" id="{CCDCA2C9-A6B4-406F-ADD2-37770E85B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246" y="2327455"/>
            <a:ext cx="3873600" cy="2449115"/>
          </a:xfrm>
          <a:prstGeom prst="rect">
            <a:avLst/>
          </a:prstGeom>
        </p:spPr>
      </p:pic>
      <p:pic>
        <p:nvPicPr>
          <p:cNvPr id="13" name="圖片 12">
            <a:extLst>
              <a:ext uri="{FF2B5EF4-FFF2-40B4-BE49-F238E27FC236}">
                <a16:creationId xmlns:a16="http://schemas.microsoft.com/office/drawing/2014/main" id="{EBFD4204-74EB-4D7E-8609-4A6976720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3429" y="2326494"/>
            <a:ext cx="3873600" cy="2451037"/>
          </a:xfrm>
          <a:prstGeom prst="rect">
            <a:avLst/>
          </a:prstGeom>
        </p:spPr>
      </p:pic>
      <p:pic>
        <p:nvPicPr>
          <p:cNvPr id="17" name="圖片 16">
            <a:extLst>
              <a:ext uri="{FF2B5EF4-FFF2-40B4-BE49-F238E27FC236}">
                <a16:creationId xmlns:a16="http://schemas.microsoft.com/office/drawing/2014/main" id="{97AD0FEA-CBFB-4003-9449-CAC7640601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1612" y="2327455"/>
            <a:ext cx="3873600" cy="2449115"/>
          </a:xfrm>
          <a:prstGeom prst="rect">
            <a:avLst/>
          </a:prstGeom>
        </p:spPr>
      </p:pic>
    </p:spTree>
    <p:extLst>
      <p:ext uri="{BB962C8B-B14F-4D97-AF65-F5344CB8AC3E}">
        <p14:creationId xmlns:p14="http://schemas.microsoft.com/office/powerpoint/2010/main" val="2445822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84</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不同合併方式之比較</a:t>
            </a:r>
            <a:endParaRPr lang="en-US" altLang="zh-TW" sz="36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945A7D8-B280-4B1B-ABAB-D3AC6FD458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699" y="2383279"/>
            <a:ext cx="3429263" cy="2091442"/>
          </a:xfrm>
          <a:prstGeom prst="rect">
            <a:avLst/>
          </a:prstGeom>
        </p:spPr>
      </p:pic>
      <p:pic>
        <p:nvPicPr>
          <p:cNvPr id="3" name="圖片 2">
            <a:extLst>
              <a:ext uri="{FF2B5EF4-FFF2-40B4-BE49-F238E27FC236}">
                <a16:creationId xmlns:a16="http://schemas.microsoft.com/office/drawing/2014/main" id="{AA01609F-B7DE-4751-BBD0-9A5E0CB640BB}"/>
              </a:ext>
            </a:extLst>
          </p:cNvPr>
          <p:cNvPicPr>
            <a:picLocks noChangeAspect="1"/>
          </p:cNvPicPr>
          <p:nvPr/>
        </p:nvPicPr>
        <p:blipFill>
          <a:blip r:embed="rId3"/>
          <a:stretch>
            <a:fillRect/>
          </a:stretch>
        </p:blipFill>
        <p:spPr>
          <a:xfrm>
            <a:off x="4421863" y="1026154"/>
            <a:ext cx="2318150" cy="3768669"/>
          </a:xfrm>
          <a:prstGeom prst="rect">
            <a:avLst/>
          </a:prstGeom>
        </p:spPr>
      </p:pic>
      <p:pic>
        <p:nvPicPr>
          <p:cNvPr id="6" name="圖片 5">
            <a:extLst>
              <a:ext uri="{FF2B5EF4-FFF2-40B4-BE49-F238E27FC236}">
                <a16:creationId xmlns:a16="http://schemas.microsoft.com/office/drawing/2014/main" id="{7CA5B8D7-7C0D-4B6E-A639-7F721AFA1C53}"/>
              </a:ext>
            </a:extLst>
          </p:cNvPr>
          <p:cNvPicPr>
            <a:picLocks noChangeAspect="1"/>
          </p:cNvPicPr>
          <p:nvPr/>
        </p:nvPicPr>
        <p:blipFill>
          <a:blip r:embed="rId4"/>
          <a:stretch>
            <a:fillRect/>
          </a:stretch>
        </p:blipFill>
        <p:spPr>
          <a:xfrm>
            <a:off x="4421863" y="4794823"/>
            <a:ext cx="2318150" cy="1656786"/>
          </a:xfrm>
          <a:prstGeom prst="rect">
            <a:avLst/>
          </a:prstGeom>
        </p:spPr>
      </p:pic>
      <p:pic>
        <p:nvPicPr>
          <p:cNvPr id="10" name="圖片 9">
            <a:extLst>
              <a:ext uri="{FF2B5EF4-FFF2-40B4-BE49-F238E27FC236}">
                <a16:creationId xmlns:a16="http://schemas.microsoft.com/office/drawing/2014/main" id="{B8EFBD30-0386-4F45-9734-75D3BFA98580}"/>
              </a:ext>
            </a:extLst>
          </p:cNvPr>
          <p:cNvPicPr>
            <a:picLocks noChangeAspect="1"/>
          </p:cNvPicPr>
          <p:nvPr/>
        </p:nvPicPr>
        <p:blipFill>
          <a:blip r:embed="rId5"/>
          <a:stretch>
            <a:fillRect/>
          </a:stretch>
        </p:blipFill>
        <p:spPr>
          <a:xfrm>
            <a:off x="7277859" y="1026154"/>
            <a:ext cx="2318149" cy="3735914"/>
          </a:xfrm>
          <a:prstGeom prst="rect">
            <a:avLst/>
          </a:prstGeom>
        </p:spPr>
      </p:pic>
      <p:pic>
        <p:nvPicPr>
          <p:cNvPr id="14" name="圖片 13">
            <a:extLst>
              <a:ext uri="{FF2B5EF4-FFF2-40B4-BE49-F238E27FC236}">
                <a16:creationId xmlns:a16="http://schemas.microsoft.com/office/drawing/2014/main" id="{1BC59E7D-2A5E-4117-BE00-4C5057B31911}"/>
              </a:ext>
            </a:extLst>
          </p:cNvPr>
          <p:cNvPicPr>
            <a:picLocks noChangeAspect="1"/>
          </p:cNvPicPr>
          <p:nvPr/>
        </p:nvPicPr>
        <p:blipFill>
          <a:blip r:embed="rId6"/>
          <a:stretch>
            <a:fillRect/>
          </a:stretch>
        </p:blipFill>
        <p:spPr>
          <a:xfrm>
            <a:off x="7288784" y="4800460"/>
            <a:ext cx="2296297" cy="1645511"/>
          </a:xfrm>
          <a:prstGeom prst="rect">
            <a:avLst/>
          </a:prstGeom>
        </p:spPr>
      </p:pic>
    </p:spTree>
    <p:extLst>
      <p:ext uri="{BB962C8B-B14F-4D97-AF65-F5344CB8AC3E}">
        <p14:creationId xmlns:p14="http://schemas.microsoft.com/office/powerpoint/2010/main" val="7258936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85</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2"/>
            <a:ext cx="710963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不同濾波器數目之比較</a:t>
            </a:r>
            <a:endParaRPr lang="en-US" altLang="zh-TW" sz="36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AF0A7F4D-D3E0-47E5-AFC2-81D09C63CD48}"/>
              </a:ext>
            </a:extLst>
          </p:cNvPr>
          <p:cNvPicPr>
            <a:picLocks noChangeAspect="1"/>
          </p:cNvPicPr>
          <p:nvPr/>
        </p:nvPicPr>
        <p:blipFill>
          <a:blip r:embed="rId2"/>
          <a:stretch>
            <a:fillRect/>
          </a:stretch>
        </p:blipFill>
        <p:spPr>
          <a:xfrm>
            <a:off x="2914314" y="4034810"/>
            <a:ext cx="6363372" cy="2322810"/>
          </a:xfrm>
          <a:prstGeom prst="rect">
            <a:avLst/>
          </a:prstGeom>
        </p:spPr>
      </p:pic>
    </p:spTree>
    <p:extLst>
      <p:ext uri="{BB962C8B-B14F-4D97-AF65-F5344CB8AC3E}">
        <p14:creationId xmlns:p14="http://schemas.microsoft.com/office/powerpoint/2010/main" val="12661453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86</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710963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不同相似度函數之比較</a:t>
            </a:r>
            <a:endParaRPr lang="en-US" altLang="zh-TW" sz="3600"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6170BD85-06CB-46A5-8260-190B712C40C5}"/>
              </a:ext>
            </a:extLst>
          </p:cNvPr>
          <p:cNvPicPr>
            <a:picLocks noChangeAspect="1"/>
          </p:cNvPicPr>
          <p:nvPr/>
        </p:nvPicPr>
        <p:blipFill>
          <a:blip r:embed="rId2"/>
          <a:stretch>
            <a:fillRect/>
          </a:stretch>
        </p:blipFill>
        <p:spPr>
          <a:xfrm>
            <a:off x="3196665" y="4287855"/>
            <a:ext cx="5798669" cy="1869596"/>
          </a:xfrm>
          <a:prstGeom prst="rect">
            <a:avLst/>
          </a:prstGeom>
        </p:spPr>
      </p:pic>
      <p:pic>
        <p:nvPicPr>
          <p:cNvPr id="13" name="圖片 12">
            <a:extLst>
              <a:ext uri="{FF2B5EF4-FFF2-40B4-BE49-F238E27FC236}">
                <a16:creationId xmlns:a16="http://schemas.microsoft.com/office/drawing/2014/main" id="{81C09A7B-45E0-4338-BAD6-EA6A35295851}"/>
              </a:ext>
            </a:extLst>
          </p:cNvPr>
          <p:cNvPicPr>
            <a:picLocks noChangeAspect="1"/>
          </p:cNvPicPr>
          <p:nvPr/>
        </p:nvPicPr>
        <p:blipFill>
          <a:blip r:embed="rId3"/>
          <a:stretch>
            <a:fillRect/>
          </a:stretch>
        </p:blipFill>
        <p:spPr>
          <a:xfrm>
            <a:off x="6095999" y="2340950"/>
            <a:ext cx="5798669" cy="1088050"/>
          </a:xfrm>
          <a:prstGeom prst="rect">
            <a:avLst/>
          </a:prstGeom>
        </p:spPr>
      </p:pic>
      <p:sp>
        <p:nvSpPr>
          <p:cNvPr id="12" name="文字方塊 11">
            <a:extLst>
              <a:ext uri="{FF2B5EF4-FFF2-40B4-BE49-F238E27FC236}">
                <a16:creationId xmlns:a16="http://schemas.microsoft.com/office/drawing/2014/main" id="{98B07CCB-E55E-4DEB-B67E-1449142FF032}"/>
              </a:ext>
            </a:extLst>
          </p:cNvPr>
          <p:cNvSpPr txBox="1"/>
          <p:nvPr/>
        </p:nvSpPr>
        <p:spPr>
          <a:xfrm>
            <a:off x="8356436" y="3489095"/>
            <a:ext cx="2204884" cy="369332"/>
          </a:xfrm>
          <a:prstGeom prst="rect">
            <a:avLst/>
          </a:prstGeom>
          <a:noFill/>
        </p:spPr>
        <p:txBody>
          <a:bodyPr wrap="square" rtlCol="0">
            <a:spAutoFit/>
          </a:bodyPr>
          <a:lstStyle/>
          <a:p>
            <a:r>
              <a:rPr lang="en-US" altLang="zh-TW" dirty="0"/>
              <a:t>Triangle </a:t>
            </a:r>
            <a:r>
              <a:rPr lang="en-US" altLang="zh-TW" dirty="0" err="1"/>
              <a:t>cReLU</a:t>
            </a:r>
            <a:r>
              <a:rPr lang="en-US" altLang="zh-TW" dirty="0"/>
              <a:t> </a:t>
            </a:r>
            <a:r>
              <a:rPr lang="zh-TW" altLang="en-US" dirty="0"/>
              <a:t>函數</a:t>
            </a:r>
          </a:p>
        </p:txBody>
      </p:sp>
      <p:pic>
        <p:nvPicPr>
          <p:cNvPr id="15" name="圖片 14">
            <a:extLst>
              <a:ext uri="{FF2B5EF4-FFF2-40B4-BE49-F238E27FC236}">
                <a16:creationId xmlns:a16="http://schemas.microsoft.com/office/drawing/2014/main" id="{D5995EE3-A86B-46CD-A875-298B98C9EC75}"/>
              </a:ext>
            </a:extLst>
          </p:cNvPr>
          <p:cNvPicPr>
            <a:picLocks noChangeAspect="1"/>
          </p:cNvPicPr>
          <p:nvPr/>
        </p:nvPicPr>
        <p:blipFill>
          <a:blip r:embed="rId4"/>
          <a:stretch>
            <a:fillRect/>
          </a:stretch>
        </p:blipFill>
        <p:spPr>
          <a:xfrm>
            <a:off x="996992" y="1318402"/>
            <a:ext cx="4128074" cy="746303"/>
          </a:xfrm>
          <a:prstGeom prst="rect">
            <a:avLst/>
          </a:prstGeom>
        </p:spPr>
      </p:pic>
      <p:sp>
        <p:nvSpPr>
          <p:cNvPr id="17" name="十字形 16">
            <a:extLst>
              <a:ext uri="{FF2B5EF4-FFF2-40B4-BE49-F238E27FC236}">
                <a16:creationId xmlns:a16="http://schemas.microsoft.com/office/drawing/2014/main" id="{2F7648B4-4BE9-4F02-942C-026459E15C6F}"/>
              </a:ext>
            </a:extLst>
          </p:cNvPr>
          <p:cNvSpPr/>
          <p:nvPr/>
        </p:nvSpPr>
        <p:spPr>
          <a:xfrm>
            <a:off x="2577233" y="2278865"/>
            <a:ext cx="483057" cy="464336"/>
          </a:xfrm>
          <a:prstGeom prst="plus">
            <a:avLst>
              <a:gd name="adj" fmla="val 4152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pic>
        <p:nvPicPr>
          <p:cNvPr id="18" name="圖片 17">
            <a:extLst>
              <a:ext uri="{FF2B5EF4-FFF2-40B4-BE49-F238E27FC236}">
                <a16:creationId xmlns:a16="http://schemas.microsoft.com/office/drawing/2014/main" id="{575939F4-60D0-48ED-A450-27F24EB70A70}"/>
              </a:ext>
            </a:extLst>
          </p:cNvPr>
          <p:cNvPicPr>
            <a:picLocks noChangeAspect="1"/>
          </p:cNvPicPr>
          <p:nvPr/>
        </p:nvPicPr>
        <p:blipFill>
          <a:blip r:embed="rId5"/>
          <a:stretch>
            <a:fillRect/>
          </a:stretch>
        </p:blipFill>
        <p:spPr>
          <a:xfrm>
            <a:off x="938000" y="2921591"/>
            <a:ext cx="4187066" cy="757123"/>
          </a:xfrm>
          <a:prstGeom prst="rect">
            <a:avLst/>
          </a:prstGeom>
        </p:spPr>
      </p:pic>
      <p:sp>
        <p:nvSpPr>
          <p:cNvPr id="19" name="文字方塊 18">
            <a:extLst>
              <a:ext uri="{FF2B5EF4-FFF2-40B4-BE49-F238E27FC236}">
                <a16:creationId xmlns:a16="http://schemas.microsoft.com/office/drawing/2014/main" id="{8BA9EC81-BACF-42E9-A8D4-F1B54CDB88E1}"/>
              </a:ext>
            </a:extLst>
          </p:cNvPr>
          <p:cNvSpPr txBox="1"/>
          <p:nvPr/>
        </p:nvSpPr>
        <p:spPr>
          <a:xfrm>
            <a:off x="1523021" y="3738810"/>
            <a:ext cx="2497984" cy="369332"/>
          </a:xfrm>
          <a:prstGeom prst="rect">
            <a:avLst/>
          </a:prstGeom>
          <a:noFill/>
        </p:spPr>
        <p:txBody>
          <a:bodyPr wrap="square" rtlCol="0">
            <a:spAutoFit/>
          </a:bodyPr>
          <a:lstStyle/>
          <a:p>
            <a:r>
              <a:rPr lang="zh-TW" altLang="en-US" dirty="0"/>
              <a:t>高斯函數 </a:t>
            </a:r>
            <a:r>
              <a:rPr lang="en-US" altLang="zh-TW" dirty="0"/>
              <a:t>+ </a:t>
            </a:r>
            <a:r>
              <a:rPr lang="en-US" altLang="zh-TW" dirty="0" err="1"/>
              <a:t>cReLU</a:t>
            </a:r>
            <a:r>
              <a:rPr lang="zh-TW" altLang="en-US" dirty="0"/>
              <a:t>函數</a:t>
            </a:r>
          </a:p>
        </p:txBody>
      </p:sp>
    </p:spTree>
    <p:extLst>
      <p:ext uri="{BB962C8B-B14F-4D97-AF65-F5344CB8AC3E}">
        <p14:creationId xmlns:p14="http://schemas.microsoft.com/office/powerpoint/2010/main" val="4236840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382710"/>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9085" y="1424968"/>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根據</a:t>
            </a:r>
            <a:r>
              <a:rPr lang="en-US" altLang="zh-TW" sz="2400" dirty="0"/>
              <a:t>《Neuroscience 》[6] </a:t>
            </a:r>
            <a:r>
              <a:rPr lang="zh-TW" altLang="en-US" sz="2400" dirty="0"/>
              <a:t>所 介紹，彩色影像在 </a:t>
            </a:r>
            <a:r>
              <a:rPr lang="en-US" altLang="zh-TW" sz="2400" dirty="0"/>
              <a:t>Central Visual Pathway </a:t>
            </a:r>
            <a:r>
              <a:rPr lang="zh-TW" altLang="en-US" sz="2400" dirty="0"/>
              <a:t>會經過的部位總共可以分為三 個重要部位：視網膜 </a:t>
            </a:r>
            <a:r>
              <a:rPr lang="en-US" altLang="zh-TW" sz="2400" dirty="0"/>
              <a:t>(Retina)</a:t>
            </a:r>
            <a:r>
              <a:rPr lang="zh-TW" altLang="en-US" sz="2400" dirty="0"/>
              <a:t>、外側膝狀體 </a:t>
            </a:r>
            <a:r>
              <a:rPr lang="en-US" altLang="zh-TW" sz="2400" dirty="0"/>
              <a:t>(</a:t>
            </a:r>
            <a:r>
              <a:rPr lang="zh-TW" altLang="en-US" sz="2400" dirty="0"/>
              <a:t>外膝體，</a:t>
            </a:r>
            <a:r>
              <a:rPr lang="en-US" altLang="zh-TW" sz="2400" dirty="0"/>
              <a:t>Lateral Geniculate Nucleus)</a:t>
            </a:r>
            <a:r>
              <a:rPr lang="zh-TW" altLang="en-US" sz="2400" dirty="0"/>
              <a:t>、視覺皮層 </a:t>
            </a:r>
            <a:r>
              <a:rPr lang="en-US" altLang="zh-TW" sz="2400" dirty="0"/>
              <a:t>(Visual Cortex)</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5984FFA-CE73-40DD-BB8C-C18A4FD85559}"/>
              </a:ext>
            </a:extLst>
          </p:cNvPr>
          <p:cNvSpPr>
            <a:spLocks noGrp="1"/>
          </p:cNvSpPr>
          <p:nvPr>
            <p:ph type="sldNum" sz="quarter" idx="12"/>
          </p:nvPr>
        </p:nvSpPr>
        <p:spPr/>
        <p:txBody>
          <a:bodyPr/>
          <a:lstStyle/>
          <a:p>
            <a:fld id="{E5C60907-9731-46B4-A33D-FDF5DC3BFF3C}" type="slidenum">
              <a:rPr lang="zh-TW" altLang="en-US" smtClean="0"/>
              <a:t>9</a:t>
            </a:fld>
            <a:endParaRPr lang="zh-TW" altLang="en-US"/>
          </a:p>
        </p:txBody>
      </p:sp>
      <p:pic>
        <p:nvPicPr>
          <p:cNvPr id="6" name="圖片 5">
            <a:extLst>
              <a:ext uri="{FF2B5EF4-FFF2-40B4-BE49-F238E27FC236}">
                <a16:creationId xmlns:a16="http://schemas.microsoft.com/office/drawing/2014/main" id="{476AF097-7B2A-4E05-8057-6BBF536D9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929" y="2725159"/>
            <a:ext cx="5038636" cy="3532598"/>
          </a:xfrm>
          <a:prstGeom prst="rect">
            <a:avLst/>
          </a:prstGeom>
        </p:spPr>
      </p:pic>
      <p:sp>
        <p:nvSpPr>
          <p:cNvPr id="7" name="矩形 6">
            <a:extLst>
              <a:ext uri="{FF2B5EF4-FFF2-40B4-BE49-F238E27FC236}">
                <a16:creationId xmlns:a16="http://schemas.microsoft.com/office/drawing/2014/main" id="{2EA7EA40-AC03-4AC6-A089-E1F28CDA03B4}"/>
              </a:ext>
            </a:extLst>
          </p:cNvPr>
          <p:cNvSpPr/>
          <p:nvPr/>
        </p:nvSpPr>
        <p:spPr>
          <a:xfrm>
            <a:off x="3509681" y="5647764"/>
            <a:ext cx="847165" cy="369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65698D2-4E31-441C-B3AC-30F250600C47}"/>
              </a:ext>
            </a:extLst>
          </p:cNvPr>
          <p:cNvSpPr/>
          <p:nvPr/>
        </p:nvSpPr>
        <p:spPr>
          <a:xfrm>
            <a:off x="3509682" y="4336816"/>
            <a:ext cx="705972" cy="430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16246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7064</TotalTime>
  <Words>4897</Words>
  <Application>Microsoft Office PowerPoint</Application>
  <PresentationFormat>寬螢幕</PresentationFormat>
  <Paragraphs>610</Paragraphs>
  <Slides>86</Slides>
  <Notes>10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86</vt:i4>
      </vt:variant>
    </vt:vector>
  </HeadingPairs>
  <TitlesOfParts>
    <vt:vector size="92" baseType="lpstr">
      <vt:lpstr>Aptos</vt:lpstr>
      <vt:lpstr>標楷體</vt:lpstr>
      <vt:lpstr>Arial</vt:lpstr>
      <vt:lpstr>Cambria Math</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蔡時富 (111526001)</dc:creator>
  <cp:lastModifiedBy>建名 凃</cp:lastModifiedBy>
  <cp:revision>225</cp:revision>
  <dcterms:created xsi:type="dcterms:W3CDTF">2024-06-17T05:20:27Z</dcterms:created>
  <dcterms:modified xsi:type="dcterms:W3CDTF">2024-06-25T15:55:40Z</dcterms:modified>
</cp:coreProperties>
</file>